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2.xml" ContentType="application/vnd.openxmlformats-officedocument.presentationml.tags+xml"/>
  <Override PartName="/ppt/notesSlides/notesSlide24.xml" ContentType="application/vnd.openxmlformats-officedocument.presentationml.notesSlide+xml"/>
  <Override PartName="/ppt/tags/tag3.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tags/tag4.xml" ContentType="application/vnd.openxmlformats-officedocument.presentationml.tags+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14"/>
  </p:notesMasterIdLst>
  <p:sldIdLst>
    <p:sldId id="433" r:id="rId2"/>
    <p:sldId id="310" r:id="rId3"/>
    <p:sldId id="379" r:id="rId4"/>
    <p:sldId id="380" r:id="rId5"/>
    <p:sldId id="377" r:id="rId6"/>
    <p:sldId id="378" r:id="rId7"/>
    <p:sldId id="311" r:id="rId8"/>
    <p:sldId id="296" r:id="rId9"/>
    <p:sldId id="297" r:id="rId10"/>
    <p:sldId id="298" r:id="rId11"/>
    <p:sldId id="299" r:id="rId12"/>
    <p:sldId id="300" r:id="rId13"/>
    <p:sldId id="301" r:id="rId14"/>
    <p:sldId id="294" r:id="rId15"/>
    <p:sldId id="368" r:id="rId16"/>
    <p:sldId id="369" r:id="rId17"/>
    <p:sldId id="370" r:id="rId18"/>
    <p:sldId id="290" r:id="rId19"/>
    <p:sldId id="382" r:id="rId20"/>
    <p:sldId id="383" r:id="rId21"/>
    <p:sldId id="384" r:id="rId22"/>
    <p:sldId id="385" r:id="rId23"/>
    <p:sldId id="307" r:id="rId24"/>
    <p:sldId id="309" r:id="rId25"/>
    <p:sldId id="371" r:id="rId26"/>
    <p:sldId id="312" r:id="rId27"/>
    <p:sldId id="313" r:id="rId28"/>
    <p:sldId id="315" r:id="rId29"/>
    <p:sldId id="393" r:id="rId30"/>
    <p:sldId id="394" r:id="rId31"/>
    <p:sldId id="395" r:id="rId32"/>
    <p:sldId id="317" r:id="rId33"/>
    <p:sldId id="323" r:id="rId34"/>
    <p:sldId id="325" r:id="rId35"/>
    <p:sldId id="396" r:id="rId36"/>
    <p:sldId id="321" r:id="rId37"/>
    <p:sldId id="322" r:id="rId38"/>
    <p:sldId id="326" r:id="rId39"/>
    <p:sldId id="327" r:id="rId40"/>
    <p:sldId id="387" r:id="rId41"/>
    <p:sldId id="397" r:id="rId42"/>
    <p:sldId id="386" r:id="rId43"/>
    <p:sldId id="320" r:id="rId44"/>
    <p:sldId id="401" r:id="rId45"/>
    <p:sldId id="329" r:id="rId46"/>
    <p:sldId id="398" r:id="rId47"/>
    <p:sldId id="399" r:id="rId48"/>
    <p:sldId id="328" r:id="rId49"/>
    <p:sldId id="400" r:id="rId50"/>
    <p:sldId id="331" r:id="rId51"/>
    <p:sldId id="332" r:id="rId52"/>
    <p:sldId id="402" r:id="rId53"/>
    <p:sldId id="333" r:id="rId54"/>
    <p:sldId id="334" r:id="rId55"/>
    <p:sldId id="405" r:id="rId56"/>
    <p:sldId id="406" r:id="rId57"/>
    <p:sldId id="403" r:id="rId58"/>
    <p:sldId id="404" r:id="rId59"/>
    <p:sldId id="432" r:id="rId60"/>
    <p:sldId id="375" r:id="rId61"/>
    <p:sldId id="390" r:id="rId62"/>
    <p:sldId id="335" r:id="rId63"/>
    <p:sldId id="337" r:id="rId64"/>
    <p:sldId id="407" r:id="rId65"/>
    <p:sldId id="408" r:id="rId66"/>
    <p:sldId id="409" r:id="rId67"/>
    <p:sldId id="340" r:id="rId68"/>
    <p:sldId id="410" r:id="rId69"/>
    <p:sldId id="342" r:id="rId70"/>
    <p:sldId id="411" r:id="rId71"/>
    <p:sldId id="412" r:id="rId72"/>
    <p:sldId id="413" r:id="rId73"/>
    <p:sldId id="348" r:id="rId74"/>
    <p:sldId id="349" r:id="rId75"/>
    <p:sldId id="414" r:id="rId76"/>
    <p:sldId id="350" r:id="rId77"/>
    <p:sldId id="416" r:id="rId78"/>
    <p:sldId id="415" r:id="rId79"/>
    <p:sldId id="352" r:id="rId80"/>
    <p:sldId id="431" r:id="rId81"/>
    <p:sldId id="373" r:id="rId82"/>
    <p:sldId id="353" r:id="rId83"/>
    <p:sldId id="355" r:id="rId84"/>
    <p:sldId id="356" r:id="rId85"/>
    <p:sldId id="417" r:id="rId86"/>
    <p:sldId id="354" r:id="rId87"/>
    <p:sldId id="358" r:id="rId88"/>
    <p:sldId id="359" r:id="rId89"/>
    <p:sldId id="360" r:id="rId90"/>
    <p:sldId id="357" r:id="rId91"/>
    <p:sldId id="418" r:id="rId92"/>
    <p:sldId id="419" r:id="rId93"/>
    <p:sldId id="351" r:id="rId94"/>
    <p:sldId id="420" r:id="rId95"/>
    <p:sldId id="421" r:id="rId96"/>
    <p:sldId id="376" r:id="rId97"/>
    <p:sldId id="422" r:id="rId98"/>
    <p:sldId id="423" r:id="rId99"/>
    <p:sldId id="363" r:id="rId100"/>
    <p:sldId id="364" r:id="rId101"/>
    <p:sldId id="425" r:id="rId102"/>
    <p:sldId id="424" r:id="rId103"/>
    <p:sldId id="426" r:id="rId104"/>
    <p:sldId id="365" r:id="rId105"/>
    <p:sldId id="366" r:id="rId106"/>
    <p:sldId id="428" r:id="rId107"/>
    <p:sldId id="427" r:id="rId108"/>
    <p:sldId id="367" r:id="rId109"/>
    <p:sldId id="392" r:id="rId110"/>
    <p:sldId id="430" r:id="rId111"/>
    <p:sldId id="391" r:id="rId112"/>
    <p:sldId id="429" r:id="rId1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D050"/>
    <a:srgbClr val="010000"/>
    <a:srgbClr val="FEFFFF"/>
    <a:srgbClr val="FEFF00"/>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3054148-5F4B-449F-9F41-BFA8E6FF9BA1}" v="52" dt="2020-08-31T23:36:52.2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52" autoAdjust="0"/>
    <p:restoredTop sz="76851" autoAdjust="0"/>
  </p:normalViewPr>
  <p:slideViewPr>
    <p:cSldViewPr snapToGrid="0" snapToObjects="1">
      <p:cViewPr varScale="1">
        <p:scale>
          <a:sx n="84" d="100"/>
          <a:sy n="84" d="100"/>
        </p:scale>
        <p:origin x="2340"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p:cViewPr>
        <p:scale>
          <a:sx n="100" d="100"/>
          <a:sy n="100" d="100"/>
        </p:scale>
        <p:origin x="2112" y="-103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heme" Target="theme/theme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notesMaster" Target="notesMasters/notesMaster1.xml"/><Relationship Id="rId119" Type="http://schemas.microsoft.com/office/2016/11/relationships/changesInfo" Target="changesInfos/changesInfo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microsoft.com/office/2015/10/relationships/revisionInfo" Target="revisionInfo.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83054148-5F4B-449F-9F41-BFA8E6FF9BA1}"/>
    <pc:docChg chg="modSld">
      <pc:chgData name="Bethany Bolen" userId="8e338a04f9f07398" providerId="LiveId" clId="{83054148-5F4B-449F-9F41-BFA8E6FF9BA1}" dt="2020-08-31T23:36:52.212" v="51" actId="478"/>
      <pc:docMkLst>
        <pc:docMk/>
      </pc:docMkLst>
      <pc:sldChg chg="addSp delSp modSp">
        <pc:chgData name="Bethany Bolen" userId="8e338a04f9f07398" providerId="LiveId" clId="{83054148-5F4B-449F-9F41-BFA8E6FF9BA1}" dt="2020-08-31T23:29:34.996" v="5" actId="478"/>
        <pc:sldMkLst>
          <pc:docMk/>
          <pc:sldMk cId="1380137902" sldId="290"/>
        </pc:sldMkLst>
        <pc:picChg chg="del">
          <ac:chgData name="Bethany Bolen" userId="8e338a04f9f07398" providerId="LiveId" clId="{83054148-5F4B-449F-9F41-BFA8E6FF9BA1}" dt="2020-08-31T23:29:34.996" v="5" actId="478"/>
          <ac:picMkLst>
            <pc:docMk/>
            <pc:sldMk cId="1380137902" sldId="290"/>
            <ac:picMk id="6" creationId="{00000000-0000-0000-0000-000000000000}"/>
          </ac:picMkLst>
        </pc:picChg>
        <pc:picChg chg="add mod">
          <ac:chgData name="Bethany Bolen" userId="8e338a04f9f07398" providerId="LiveId" clId="{83054148-5F4B-449F-9F41-BFA8E6FF9BA1}" dt="2020-08-31T23:29:31.772" v="4"/>
          <ac:picMkLst>
            <pc:docMk/>
            <pc:sldMk cId="1380137902" sldId="290"/>
            <ac:picMk id="7" creationId="{AD610ED0-5C5F-4974-917E-B775B52D4509}"/>
          </ac:picMkLst>
        </pc:picChg>
      </pc:sldChg>
      <pc:sldChg chg="addSp delSp modSp">
        <pc:chgData name="Bethany Bolen" userId="8e338a04f9f07398" providerId="LiveId" clId="{83054148-5F4B-449F-9F41-BFA8E6FF9BA1}" dt="2020-08-31T23:29:05.739" v="1" actId="478"/>
        <pc:sldMkLst>
          <pc:docMk/>
          <pc:sldMk cId="15973704" sldId="296"/>
        </pc:sldMkLst>
        <pc:picChg chg="add mod">
          <ac:chgData name="Bethany Bolen" userId="8e338a04f9f07398" providerId="LiveId" clId="{83054148-5F4B-449F-9F41-BFA8E6FF9BA1}" dt="2020-08-31T23:29:02.018" v="0"/>
          <ac:picMkLst>
            <pc:docMk/>
            <pc:sldMk cId="15973704" sldId="296"/>
            <ac:picMk id="3" creationId="{D624642C-2A6D-4EBA-B0A3-9C93D0DEDB0A}"/>
          </ac:picMkLst>
        </pc:picChg>
        <pc:picChg chg="del">
          <ac:chgData name="Bethany Bolen" userId="8e338a04f9f07398" providerId="LiveId" clId="{83054148-5F4B-449F-9F41-BFA8E6FF9BA1}" dt="2020-08-31T23:29:05.739" v="1" actId="478"/>
          <ac:picMkLst>
            <pc:docMk/>
            <pc:sldMk cId="15973704" sldId="296"/>
            <ac:picMk id="6" creationId="{00000000-0000-0000-0000-000000000000}"/>
          </ac:picMkLst>
        </pc:picChg>
      </pc:sldChg>
      <pc:sldChg chg="addSp delSp modSp">
        <pc:chgData name="Bethany Bolen" userId="8e338a04f9f07398" providerId="LiveId" clId="{83054148-5F4B-449F-9F41-BFA8E6FF9BA1}" dt="2020-08-31T23:29:25.776" v="3" actId="478"/>
        <pc:sldMkLst>
          <pc:docMk/>
          <pc:sldMk cId="3846511408" sldId="300"/>
        </pc:sldMkLst>
        <pc:picChg chg="add mod">
          <ac:chgData name="Bethany Bolen" userId="8e338a04f9f07398" providerId="LiveId" clId="{83054148-5F4B-449F-9F41-BFA8E6FF9BA1}" dt="2020-08-31T23:29:22.411" v="2"/>
          <ac:picMkLst>
            <pc:docMk/>
            <pc:sldMk cId="3846511408" sldId="300"/>
            <ac:picMk id="3" creationId="{A01522F0-60FE-429D-81D8-E6E14249379F}"/>
          </ac:picMkLst>
        </pc:picChg>
        <pc:picChg chg="del">
          <ac:chgData name="Bethany Bolen" userId="8e338a04f9f07398" providerId="LiveId" clId="{83054148-5F4B-449F-9F41-BFA8E6FF9BA1}" dt="2020-08-31T23:29:25.776" v="3" actId="478"/>
          <ac:picMkLst>
            <pc:docMk/>
            <pc:sldMk cId="3846511408" sldId="300"/>
            <ac:picMk id="6" creationId="{00000000-0000-0000-0000-000000000000}"/>
          </ac:picMkLst>
        </pc:picChg>
      </pc:sldChg>
      <pc:sldChg chg="addSp modSp">
        <pc:chgData name="Bethany Bolen" userId="8e338a04f9f07398" providerId="LiveId" clId="{83054148-5F4B-449F-9F41-BFA8E6FF9BA1}" dt="2020-08-31T23:30:05.517" v="12"/>
        <pc:sldMkLst>
          <pc:docMk/>
          <pc:sldMk cId="3228656299" sldId="323"/>
        </pc:sldMkLst>
        <pc:picChg chg="add mod">
          <ac:chgData name="Bethany Bolen" userId="8e338a04f9f07398" providerId="LiveId" clId="{83054148-5F4B-449F-9F41-BFA8E6FF9BA1}" dt="2020-08-31T23:30:05.517" v="12"/>
          <ac:picMkLst>
            <pc:docMk/>
            <pc:sldMk cId="3228656299" sldId="323"/>
            <ac:picMk id="7" creationId="{80045FB3-A29C-4B69-86AD-076289AEA990}"/>
          </ac:picMkLst>
        </pc:picChg>
      </pc:sldChg>
      <pc:sldChg chg="addSp delSp modSp">
        <pc:chgData name="Bethany Bolen" userId="8e338a04f9f07398" providerId="LiveId" clId="{83054148-5F4B-449F-9F41-BFA8E6FF9BA1}" dt="2020-08-31T23:31:53.245" v="26" actId="478"/>
        <pc:sldMkLst>
          <pc:docMk/>
          <pc:sldMk cId="1321039211" sldId="349"/>
        </pc:sldMkLst>
        <pc:picChg chg="add mod">
          <ac:chgData name="Bethany Bolen" userId="8e338a04f9f07398" providerId="LiveId" clId="{83054148-5F4B-449F-9F41-BFA8E6FF9BA1}" dt="2020-08-31T23:31:50.045" v="25"/>
          <ac:picMkLst>
            <pc:docMk/>
            <pc:sldMk cId="1321039211" sldId="349"/>
            <ac:picMk id="6" creationId="{8752FBF5-0B75-42D2-9582-9FC9898E26E8}"/>
          </ac:picMkLst>
        </pc:picChg>
        <pc:picChg chg="del">
          <ac:chgData name="Bethany Bolen" userId="8e338a04f9f07398" providerId="LiveId" clId="{83054148-5F4B-449F-9F41-BFA8E6FF9BA1}" dt="2020-08-31T23:31:53.245" v="26" actId="478"/>
          <ac:picMkLst>
            <pc:docMk/>
            <pc:sldMk cId="1321039211" sldId="349"/>
            <ac:picMk id="1026" creationId="{00000000-0000-0000-0000-000000000000}"/>
          </ac:picMkLst>
        </pc:picChg>
      </pc:sldChg>
      <pc:sldChg chg="addSp delSp modSp">
        <pc:chgData name="Bethany Bolen" userId="8e338a04f9f07398" providerId="LiveId" clId="{83054148-5F4B-449F-9F41-BFA8E6FF9BA1}" dt="2020-08-31T23:32:05.865" v="28" actId="478"/>
        <pc:sldMkLst>
          <pc:docMk/>
          <pc:sldMk cId="2087972101" sldId="350"/>
        </pc:sldMkLst>
        <pc:picChg chg="add mod">
          <ac:chgData name="Bethany Bolen" userId="8e338a04f9f07398" providerId="LiveId" clId="{83054148-5F4B-449F-9F41-BFA8E6FF9BA1}" dt="2020-08-31T23:32:02.302" v="27"/>
          <ac:picMkLst>
            <pc:docMk/>
            <pc:sldMk cId="2087972101" sldId="350"/>
            <ac:picMk id="6" creationId="{DE6F4C58-F003-4E3D-BFB9-8A9BA22BF6DD}"/>
          </ac:picMkLst>
        </pc:picChg>
        <pc:picChg chg="del">
          <ac:chgData name="Bethany Bolen" userId="8e338a04f9f07398" providerId="LiveId" clId="{83054148-5F4B-449F-9F41-BFA8E6FF9BA1}" dt="2020-08-31T23:32:05.865" v="28" actId="478"/>
          <ac:picMkLst>
            <pc:docMk/>
            <pc:sldMk cId="2087972101" sldId="350"/>
            <ac:picMk id="2050" creationId="{00000000-0000-0000-0000-000000000000}"/>
          </ac:picMkLst>
        </pc:picChg>
      </pc:sldChg>
      <pc:sldChg chg="addSp modSp">
        <pc:chgData name="Bethany Bolen" userId="8e338a04f9f07398" providerId="LiveId" clId="{83054148-5F4B-449F-9F41-BFA8E6FF9BA1}" dt="2020-08-31T23:32:16.965" v="31"/>
        <pc:sldMkLst>
          <pc:docMk/>
          <pc:sldMk cId="781714110" sldId="354"/>
        </pc:sldMkLst>
        <pc:picChg chg="add mod">
          <ac:chgData name="Bethany Bolen" userId="8e338a04f9f07398" providerId="LiveId" clId="{83054148-5F4B-449F-9F41-BFA8E6FF9BA1}" dt="2020-08-31T23:32:16.965" v="31"/>
          <ac:picMkLst>
            <pc:docMk/>
            <pc:sldMk cId="781714110" sldId="354"/>
            <ac:picMk id="7" creationId="{3CFC1EB6-1CD9-41CA-96D1-D39377EE6103}"/>
          </ac:picMkLst>
        </pc:picChg>
      </pc:sldChg>
      <pc:sldChg chg="addSp delSp modSp">
        <pc:chgData name="Bethany Bolen" userId="8e338a04f9f07398" providerId="LiveId" clId="{83054148-5F4B-449F-9F41-BFA8E6FF9BA1}" dt="2020-08-31T23:34:22.749" v="37" actId="478"/>
        <pc:sldMkLst>
          <pc:docMk/>
          <pc:sldMk cId="2340779278" sldId="364"/>
        </pc:sldMkLst>
        <pc:picChg chg="add mod">
          <ac:chgData name="Bethany Bolen" userId="8e338a04f9f07398" providerId="LiveId" clId="{83054148-5F4B-449F-9F41-BFA8E6FF9BA1}" dt="2020-08-31T23:33:55.716" v="36"/>
          <ac:picMkLst>
            <pc:docMk/>
            <pc:sldMk cId="2340779278" sldId="364"/>
            <ac:picMk id="6" creationId="{C0672FCB-87E2-44B4-933B-AB814BB56942}"/>
          </ac:picMkLst>
        </pc:picChg>
        <pc:picChg chg="del">
          <ac:chgData name="Bethany Bolen" userId="8e338a04f9f07398" providerId="LiveId" clId="{83054148-5F4B-449F-9F41-BFA8E6FF9BA1}" dt="2020-08-31T23:34:22.749" v="37" actId="478"/>
          <ac:picMkLst>
            <pc:docMk/>
            <pc:sldMk cId="2340779278" sldId="364"/>
            <ac:picMk id="13314" creationId="{00000000-0000-0000-0000-000000000000}"/>
          </ac:picMkLst>
        </pc:picChg>
      </pc:sldChg>
      <pc:sldChg chg="addSp delSp modSp">
        <pc:chgData name="Bethany Bolen" userId="8e338a04f9f07398" providerId="LiveId" clId="{83054148-5F4B-449F-9F41-BFA8E6FF9BA1}" dt="2020-08-31T23:36:14.978" v="43" actId="478"/>
        <pc:sldMkLst>
          <pc:docMk/>
          <pc:sldMk cId="154619140" sldId="365"/>
        </pc:sldMkLst>
        <pc:picChg chg="add mod">
          <ac:chgData name="Bethany Bolen" userId="8e338a04f9f07398" providerId="LiveId" clId="{83054148-5F4B-449F-9F41-BFA8E6FF9BA1}" dt="2020-08-31T23:36:11.581" v="42"/>
          <ac:picMkLst>
            <pc:docMk/>
            <pc:sldMk cId="154619140" sldId="365"/>
            <ac:picMk id="6" creationId="{88B61E81-2CD8-42CE-8094-4F646557EA05}"/>
          </ac:picMkLst>
        </pc:picChg>
        <pc:picChg chg="del">
          <ac:chgData name="Bethany Bolen" userId="8e338a04f9f07398" providerId="LiveId" clId="{83054148-5F4B-449F-9F41-BFA8E6FF9BA1}" dt="2020-08-31T23:36:14.978" v="43" actId="478"/>
          <ac:picMkLst>
            <pc:docMk/>
            <pc:sldMk cId="154619140" sldId="365"/>
            <ac:picMk id="17411" creationId="{00000000-0000-0000-0000-000000000000}"/>
          </ac:picMkLst>
        </pc:picChg>
      </pc:sldChg>
      <pc:sldChg chg="addSp delSp modSp">
        <pc:chgData name="Bethany Bolen" userId="8e338a04f9f07398" providerId="LiveId" clId="{83054148-5F4B-449F-9F41-BFA8E6FF9BA1}" dt="2020-08-31T23:36:30.313" v="47" actId="478"/>
        <pc:sldMkLst>
          <pc:docMk/>
          <pc:sldMk cId="1088084886" sldId="367"/>
        </pc:sldMkLst>
        <pc:picChg chg="add mod">
          <ac:chgData name="Bethany Bolen" userId="8e338a04f9f07398" providerId="LiveId" clId="{83054148-5F4B-449F-9F41-BFA8E6FF9BA1}" dt="2020-08-31T23:36:25.397" v="46"/>
          <ac:picMkLst>
            <pc:docMk/>
            <pc:sldMk cId="1088084886" sldId="367"/>
            <ac:picMk id="6" creationId="{52866971-3F7A-496A-9C68-BF26723DC3FA}"/>
          </ac:picMkLst>
        </pc:picChg>
        <pc:picChg chg="del">
          <ac:chgData name="Bethany Bolen" userId="8e338a04f9f07398" providerId="LiveId" clId="{83054148-5F4B-449F-9F41-BFA8E6FF9BA1}" dt="2020-08-31T23:36:30.313" v="47" actId="478"/>
          <ac:picMkLst>
            <pc:docMk/>
            <pc:sldMk cId="1088084886" sldId="367"/>
            <ac:picMk id="21506" creationId="{00000000-0000-0000-0000-000000000000}"/>
          </ac:picMkLst>
        </pc:picChg>
      </pc:sldChg>
      <pc:sldChg chg="addSp delSp modSp">
        <pc:chgData name="Bethany Bolen" userId="8e338a04f9f07398" providerId="LiveId" clId="{83054148-5F4B-449F-9F41-BFA8E6FF9BA1}" dt="2020-08-31T23:29:41.077" v="7" actId="478"/>
        <pc:sldMkLst>
          <pc:docMk/>
          <pc:sldMk cId="1783467410" sldId="382"/>
        </pc:sldMkLst>
        <pc:picChg chg="add mod">
          <ac:chgData name="Bethany Bolen" userId="8e338a04f9f07398" providerId="LiveId" clId="{83054148-5F4B-449F-9F41-BFA8E6FF9BA1}" dt="2020-08-31T23:29:38.121" v="6"/>
          <ac:picMkLst>
            <pc:docMk/>
            <pc:sldMk cId="1783467410" sldId="382"/>
            <ac:picMk id="6" creationId="{A9C43E02-4C74-4789-8120-E0EE7EBF56F1}"/>
          </ac:picMkLst>
        </pc:picChg>
        <pc:picChg chg="del">
          <ac:chgData name="Bethany Bolen" userId="8e338a04f9f07398" providerId="LiveId" clId="{83054148-5F4B-449F-9F41-BFA8E6FF9BA1}" dt="2020-08-31T23:29:41.077" v="7" actId="478"/>
          <ac:picMkLst>
            <pc:docMk/>
            <pc:sldMk cId="1783467410" sldId="382"/>
            <ac:picMk id="8" creationId="{00000000-0000-0000-0000-000000000000}"/>
          </ac:picMkLst>
        </pc:picChg>
      </pc:sldChg>
      <pc:sldChg chg="addSp delSp modSp">
        <pc:chgData name="Bethany Bolen" userId="8e338a04f9f07398" providerId="LiveId" clId="{83054148-5F4B-449F-9F41-BFA8E6FF9BA1}" dt="2020-08-31T23:29:51.752" v="9" actId="478"/>
        <pc:sldMkLst>
          <pc:docMk/>
          <pc:sldMk cId="4027629293" sldId="384"/>
        </pc:sldMkLst>
        <pc:picChg chg="add mod">
          <ac:chgData name="Bethany Bolen" userId="8e338a04f9f07398" providerId="LiveId" clId="{83054148-5F4B-449F-9F41-BFA8E6FF9BA1}" dt="2020-08-31T23:29:48.581" v="8"/>
          <ac:picMkLst>
            <pc:docMk/>
            <pc:sldMk cId="4027629293" sldId="384"/>
            <ac:picMk id="3" creationId="{6F9A8F4C-D721-4CA7-8285-74E68454B9CB}"/>
          </ac:picMkLst>
        </pc:picChg>
        <pc:picChg chg="del">
          <ac:chgData name="Bethany Bolen" userId="8e338a04f9f07398" providerId="LiveId" clId="{83054148-5F4B-449F-9F41-BFA8E6FF9BA1}" dt="2020-08-31T23:29:51.752" v="9" actId="478"/>
          <ac:picMkLst>
            <pc:docMk/>
            <pc:sldMk cId="4027629293" sldId="384"/>
            <ac:picMk id="20482" creationId="{00000000-0000-0000-0000-000000000000}"/>
          </ac:picMkLst>
        </pc:picChg>
      </pc:sldChg>
      <pc:sldChg chg="addSp delSp modSp">
        <pc:chgData name="Bethany Bolen" userId="8e338a04f9f07398" providerId="LiveId" clId="{83054148-5F4B-449F-9F41-BFA8E6FF9BA1}" dt="2020-08-31T23:36:52.212" v="51" actId="478"/>
        <pc:sldMkLst>
          <pc:docMk/>
          <pc:sldMk cId="1935954728" sldId="391"/>
        </pc:sldMkLst>
        <pc:picChg chg="add mod">
          <ac:chgData name="Bethany Bolen" userId="8e338a04f9f07398" providerId="LiveId" clId="{83054148-5F4B-449F-9F41-BFA8E6FF9BA1}" dt="2020-08-31T23:36:48.966" v="50"/>
          <ac:picMkLst>
            <pc:docMk/>
            <pc:sldMk cId="1935954728" sldId="391"/>
            <ac:picMk id="6" creationId="{799297F7-4E9A-475C-BED6-FCFFAEB0652F}"/>
          </ac:picMkLst>
        </pc:picChg>
        <pc:picChg chg="del">
          <ac:chgData name="Bethany Bolen" userId="8e338a04f9f07398" providerId="LiveId" clId="{83054148-5F4B-449F-9F41-BFA8E6FF9BA1}" dt="2020-08-31T23:36:52.212" v="51" actId="478"/>
          <ac:picMkLst>
            <pc:docMk/>
            <pc:sldMk cId="1935954728" sldId="391"/>
            <ac:picMk id="23555" creationId="{00000000-0000-0000-0000-000000000000}"/>
          </ac:picMkLst>
        </pc:picChg>
      </pc:sldChg>
      <pc:sldChg chg="addSp delSp modSp">
        <pc:chgData name="Bethany Bolen" userId="8e338a04f9f07398" providerId="LiveId" clId="{83054148-5F4B-449F-9F41-BFA8E6FF9BA1}" dt="2020-08-31T23:30:01.099" v="11" actId="478"/>
        <pc:sldMkLst>
          <pc:docMk/>
          <pc:sldMk cId="3747029924" sldId="393"/>
        </pc:sldMkLst>
        <pc:picChg chg="add mod">
          <ac:chgData name="Bethany Bolen" userId="8e338a04f9f07398" providerId="LiveId" clId="{83054148-5F4B-449F-9F41-BFA8E6FF9BA1}" dt="2020-08-31T23:29:57.752" v="10"/>
          <ac:picMkLst>
            <pc:docMk/>
            <pc:sldMk cId="3747029924" sldId="393"/>
            <ac:picMk id="6" creationId="{081BC8A3-7B29-438A-8DF2-8EA085640B54}"/>
          </ac:picMkLst>
        </pc:picChg>
        <pc:picChg chg="del">
          <ac:chgData name="Bethany Bolen" userId="8e338a04f9f07398" providerId="LiveId" clId="{83054148-5F4B-449F-9F41-BFA8E6FF9BA1}" dt="2020-08-31T23:30:01.099" v="11" actId="478"/>
          <ac:picMkLst>
            <pc:docMk/>
            <pc:sldMk cId="3747029924" sldId="393"/>
            <ac:picMk id="1026" creationId="{00000000-0000-0000-0000-000000000000}"/>
          </ac:picMkLst>
        </pc:picChg>
      </pc:sldChg>
      <pc:sldChg chg="addSp delSp modSp">
        <pc:chgData name="Bethany Bolen" userId="8e338a04f9f07398" providerId="LiveId" clId="{83054148-5F4B-449F-9F41-BFA8E6FF9BA1}" dt="2020-08-31T23:30:16.103" v="14" actId="478"/>
        <pc:sldMkLst>
          <pc:docMk/>
          <pc:sldMk cId="1684456023" sldId="396"/>
        </pc:sldMkLst>
        <pc:picChg chg="add mod">
          <ac:chgData name="Bethany Bolen" userId="8e338a04f9f07398" providerId="LiveId" clId="{83054148-5F4B-449F-9F41-BFA8E6FF9BA1}" dt="2020-08-31T23:30:13.077" v="13"/>
          <ac:picMkLst>
            <pc:docMk/>
            <pc:sldMk cId="1684456023" sldId="396"/>
            <ac:picMk id="6" creationId="{C36242FE-5932-4D28-ADA8-F3D11637A513}"/>
          </ac:picMkLst>
        </pc:picChg>
        <pc:picChg chg="del">
          <ac:chgData name="Bethany Bolen" userId="8e338a04f9f07398" providerId="LiveId" clId="{83054148-5F4B-449F-9F41-BFA8E6FF9BA1}" dt="2020-08-31T23:30:16.103" v="14" actId="478"/>
          <ac:picMkLst>
            <pc:docMk/>
            <pc:sldMk cId="1684456023" sldId="396"/>
            <ac:picMk id="3074" creationId="{00000000-0000-0000-0000-000000000000}"/>
          </ac:picMkLst>
        </pc:picChg>
      </pc:sldChg>
      <pc:sldChg chg="addSp delSp modSp">
        <pc:chgData name="Bethany Bolen" userId="8e338a04f9f07398" providerId="LiveId" clId="{83054148-5F4B-449F-9F41-BFA8E6FF9BA1}" dt="2020-08-31T23:30:25.938" v="16" actId="478"/>
        <pc:sldMkLst>
          <pc:docMk/>
          <pc:sldMk cId="1385600781" sldId="401"/>
        </pc:sldMkLst>
        <pc:picChg chg="add mod">
          <ac:chgData name="Bethany Bolen" userId="8e338a04f9f07398" providerId="LiveId" clId="{83054148-5F4B-449F-9F41-BFA8E6FF9BA1}" dt="2020-08-31T23:30:21.704" v="15"/>
          <ac:picMkLst>
            <pc:docMk/>
            <pc:sldMk cId="1385600781" sldId="401"/>
            <ac:picMk id="6" creationId="{48065E40-1508-43EF-9DC8-A93FF9D2A44D}"/>
          </ac:picMkLst>
        </pc:picChg>
        <pc:picChg chg="del">
          <ac:chgData name="Bethany Bolen" userId="8e338a04f9f07398" providerId="LiveId" clId="{83054148-5F4B-449F-9F41-BFA8E6FF9BA1}" dt="2020-08-31T23:30:25.938" v="16" actId="478"/>
          <ac:picMkLst>
            <pc:docMk/>
            <pc:sldMk cId="1385600781" sldId="401"/>
            <ac:picMk id="12291" creationId="{00000000-0000-0000-0000-000000000000}"/>
          </ac:picMkLst>
        </pc:picChg>
      </pc:sldChg>
      <pc:sldChg chg="addSp delSp modSp">
        <pc:chgData name="Bethany Bolen" userId="8e338a04f9f07398" providerId="LiveId" clId="{83054148-5F4B-449F-9F41-BFA8E6FF9BA1}" dt="2020-08-31T23:30:36.149" v="18" actId="478"/>
        <pc:sldMkLst>
          <pc:docMk/>
          <pc:sldMk cId="3901073405" sldId="402"/>
        </pc:sldMkLst>
        <pc:picChg chg="add mod">
          <ac:chgData name="Bethany Bolen" userId="8e338a04f9f07398" providerId="LiveId" clId="{83054148-5F4B-449F-9F41-BFA8E6FF9BA1}" dt="2020-08-31T23:30:32.939" v="17"/>
          <ac:picMkLst>
            <pc:docMk/>
            <pc:sldMk cId="3901073405" sldId="402"/>
            <ac:picMk id="6" creationId="{5A77A5D7-E154-4BEF-B127-F4A0A8BEBBB0}"/>
          </ac:picMkLst>
        </pc:picChg>
        <pc:picChg chg="del">
          <ac:chgData name="Bethany Bolen" userId="8e338a04f9f07398" providerId="LiveId" clId="{83054148-5F4B-449F-9F41-BFA8E6FF9BA1}" dt="2020-08-31T23:30:36.149" v="18" actId="478"/>
          <ac:picMkLst>
            <pc:docMk/>
            <pc:sldMk cId="3901073405" sldId="402"/>
            <ac:picMk id="1026" creationId="{00000000-0000-0000-0000-000000000000}"/>
          </ac:picMkLst>
        </pc:picChg>
      </pc:sldChg>
      <pc:sldChg chg="addSp delSp modSp">
        <pc:chgData name="Bethany Bolen" userId="8e338a04f9f07398" providerId="LiveId" clId="{83054148-5F4B-449F-9F41-BFA8E6FF9BA1}" dt="2020-08-31T23:31:13.868" v="20" actId="478"/>
        <pc:sldMkLst>
          <pc:docMk/>
          <pc:sldMk cId="3827647329" sldId="406"/>
        </pc:sldMkLst>
        <pc:picChg chg="add mod">
          <ac:chgData name="Bethany Bolen" userId="8e338a04f9f07398" providerId="LiveId" clId="{83054148-5F4B-449F-9F41-BFA8E6FF9BA1}" dt="2020-08-31T23:30:40.174" v="19"/>
          <ac:picMkLst>
            <pc:docMk/>
            <pc:sldMk cId="3827647329" sldId="406"/>
            <ac:picMk id="5" creationId="{8D17891F-97C6-4450-9D10-D626806A4227}"/>
          </ac:picMkLst>
        </pc:picChg>
        <pc:picChg chg="del">
          <ac:chgData name="Bethany Bolen" userId="8e338a04f9f07398" providerId="LiveId" clId="{83054148-5F4B-449F-9F41-BFA8E6FF9BA1}" dt="2020-08-31T23:31:13.868" v="20" actId="478"/>
          <ac:picMkLst>
            <pc:docMk/>
            <pc:sldMk cId="3827647329" sldId="406"/>
            <ac:picMk id="6" creationId="{00000000-0000-0000-0000-000000000000}"/>
          </ac:picMkLst>
        </pc:picChg>
      </pc:sldChg>
      <pc:sldChg chg="addSp delSp modSp">
        <pc:chgData name="Bethany Bolen" userId="8e338a04f9f07398" providerId="LiveId" clId="{83054148-5F4B-449F-9F41-BFA8E6FF9BA1}" dt="2020-08-31T23:31:45.098" v="24" actId="478"/>
        <pc:sldMkLst>
          <pc:docMk/>
          <pc:sldMk cId="4178035082" sldId="410"/>
        </pc:sldMkLst>
        <pc:picChg chg="del">
          <ac:chgData name="Bethany Bolen" userId="8e338a04f9f07398" providerId="LiveId" clId="{83054148-5F4B-449F-9F41-BFA8E6FF9BA1}" dt="2020-08-31T23:31:45.098" v="24" actId="478"/>
          <ac:picMkLst>
            <pc:docMk/>
            <pc:sldMk cId="4178035082" sldId="410"/>
            <ac:picMk id="6" creationId="{00000000-0000-0000-0000-000000000000}"/>
          </ac:picMkLst>
        </pc:picChg>
        <pc:picChg chg="add mod">
          <ac:chgData name="Bethany Bolen" userId="8e338a04f9f07398" providerId="LiveId" clId="{83054148-5F4B-449F-9F41-BFA8E6FF9BA1}" dt="2020-08-31T23:31:41.486" v="23"/>
          <ac:picMkLst>
            <pc:docMk/>
            <pc:sldMk cId="4178035082" sldId="410"/>
            <ac:picMk id="7" creationId="{6DD12216-D808-4049-A7E2-DD4C92F9F6F7}"/>
          </ac:picMkLst>
        </pc:picChg>
      </pc:sldChg>
      <pc:sldChg chg="addSp delSp modSp">
        <pc:chgData name="Bethany Bolen" userId="8e338a04f9f07398" providerId="LiveId" clId="{83054148-5F4B-449F-9F41-BFA8E6FF9BA1}" dt="2020-08-31T23:32:11.170" v="30" actId="478"/>
        <pc:sldMkLst>
          <pc:docMk/>
          <pc:sldMk cId="655308834" sldId="416"/>
        </pc:sldMkLst>
        <pc:picChg chg="add mod">
          <ac:chgData name="Bethany Bolen" userId="8e338a04f9f07398" providerId="LiveId" clId="{83054148-5F4B-449F-9F41-BFA8E6FF9BA1}" dt="2020-08-31T23:32:08.035" v="29"/>
          <ac:picMkLst>
            <pc:docMk/>
            <pc:sldMk cId="655308834" sldId="416"/>
            <ac:picMk id="6" creationId="{7D60132B-0805-4135-8B57-E9C8BE3E19B5}"/>
          </ac:picMkLst>
        </pc:picChg>
        <pc:picChg chg="del">
          <ac:chgData name="Bethany Bolen" userId="8e338a04f9f07398" providerId="LiveId" clId="{83054148-5F4B-449F-9F41-BFA8E6FF9BA1}" dt="2020-08-31T23:32:11.170" v="30" actId="478"/>
          <ac:picMkLst>
            <pc:docMk/>
            <pc:sldMk cId="655308834" sldId="416"/>
            <ac:picMk id="3074" creationId="{00000000-0000-0000-0000-000000000000}"/>
          </ac:picMkLst>
        </pc:picChg>
      </pc:sldChg>
      <pc:sldChg chg="addSp delSp modSp">
        <pc:chgData name="Bethany Bolen" userId="8e338a04f9f07398" providerId="LiveId" clId="{83054148-5F4B-449F-9F41-BFA8E6FF9BA1}" dt="2020-08-31T23:32:50.376" v="33" actId="478"/>
        <pc:sldMkLst>
          <pc:docMk/>
          <pc:sldMk cId="422122752" sldId="421"/>
        </pc:sldMkLst>
        <pc:picChg chg="add mod">
          <ac:chgData name="Bethany Bolen" userId="8e338a04f9f07398" providerId="LiveId" clId="{83054148-5F4B-449F-9F41-BFA8E6FF9BA1}" dt="2020-08-31T23:32:47.379" v="32"/>
          <ac:picMkLst>
            <pc:docMk/>
            <pc:sldMk cId="422122752" sldId="421"/>
            <ac:picMk id="6" creationId="{87F5EB1D-6716-42A2-98E2-5DBE808F5DB6}"/>
          </ac:picMkLst>
        </pc:picChg>
        <pc:picChg chg="del">
          <ac:chgData name="Bethany Bolen" userId="8e338a04f9f07398" providerId="LiveId" clId="{83054148-5F4B-449F-9F41-BFA8E6FF9BA1}" dt="2020-08-31T23:32:50.376" v="33" actId="478"/>
          <ac:picMkLst>
            <pc:docMk/>
            <pc:sldMk cId="422122752" sldId="421"/>
            <ac:picMk id="11267" creationId="{00000000-0000-0000-0000-000000000000}"/>
          </ac:picMkLst>
        </pc:picChg>
      </pc:sldChg>
      <pc:sldChg chg="addSp delSp modSp">
        <pc:chgData name="Bethany Bolen" userId="8e338a04f9f07398" providerId="LiveId" clId="{83054148-5F4B-449F-9F41-BFA8E6FF9BA1}" dt="2020-08-31T23:33:32.111" v="35" actId="478"/>
        <pc:sldMkLst>
          <pc:docMk/>
          <pc:sldMk cId="1932532534" sldId="422"/>
        </pc:sldMkLst>
        <pc:picChg chg="add mod">
          <ac:chgData name="Bethany Bolen" userId="8e338a04f9f07398" providerId="LiveId" clId="{83054148-5F4B-449F-9F41-BFA8E6FF9BA1}" dt="2020-08-31T23:32:55.516" v="34"/>
          <ac:picMkLst>
            <pc:docMk/>
            <pc:sldMk cId="1932532534" sldId="422"/>
            <ac:picMk id="6" creationId="{F3FB0299-7044-4EE7-A840-833AE0451D98}"/>
          </ac:picMkLst>
        </pc:picChg>
        <pc:picChg chg="del">
          <ac:chgData name="Bethany Bolen" userId="8e338a04f9f07398" providerId="LiveId" clId="{83054148-5F4B-449F-9F41-BFA8E6FF9BA1}" dt="2020-08-31T23:33:32.111" v="35" actId="478"/>
          <ac:picMkLst>
            <pc:docMk/>
            <pc:sldMk cId="1932532534" sldId="422"/>
            <ac:picMk id="15362" creationId="{00000000-0000-0000-0000-000000000000}"/>
          </ac:picMkLst>
        </pc:picChg>
      </pc:sldChg>
      <pc:sldChg chg="addSp delSp modSp">
        <pc:chgData name="Bethany Bolen" userId="8e338a04f9f07398" providerId="LiveId" clId="{83054148-5F4B-449F-9F41-BFA8E6FF9BA1}" dt="2020-08-31T23:35:25.246" v="41" actId="478"/>
        <pc:sldMkLst>
          <pc:docMk/>
          <pc:sldMk cId="2665594014" sldId="424"/>
        </pc:sldMkLst>
        <pc:picChg chg="add mod">
          <ac:chgData name="Bethany Bolen" userId="8e338a04f9f07398" providerId="LiveId" clId="{83054148-5F4B-449F-9F41-BFA8E6FF9BA1}" dt="2020-08-31T23:34:50.387" v="40"/>
          <ac:picMkLst>
            <pc:docMk/>
            <pc:sldMk cId="2665594014" sldId="424"/>
            <ac:picMk id="6" creationId="{9F18B90C-B7FF-475A-B183-329DEB8278A6}"/>
          </ac:picMkLst>
        </pc:picChg>
        <pc:picChg chg="del">
          <ac:chgData name="Bethany Bolen" userId="8e338a04f9f07398" providerId="LiveId" clId="{83054148-5F4B-449F-9F41-BFA8E6FF9BA1}" dt="2020-08-31T23:35:25.246" v="41" actId="478"/>
          <ac:picMkLst>
            <pc:docMk/>
            <pc:sldMk cId="2665594014" sldId="424"/>
            <ac:picMk id="14338" creationId="{00000000-0000-0000-0000-000000000000}"/>
          </ac:picMkLst>
        </pc:picChg>
      </pc:sldChg>
      <pc:sldChg chg="addSp delSp modSp">
        <pc:chgData name="Bethany Bolen" userId="8e338a04f9f07398" providerId="LiveId" clId="{83054148-5F4B-449F-9F41-BFA8E6FF9BA1}" dt="2020-08-31T23:34:45.619" v="39" actId="478"/>
        <pc:sldMkLst>
          <pc:docMk/>
          <pc:sldMk cId="588733930" sldId="425"/>
        </pc:sldMkLst>
        <pc:picChg chg="add mod">
          <ac:chgData name="Bethany Bolen" userId="8e338a04f9f07398" providerId="LiveId" clId="{83054148-5F4B-449F-9F41-BFA8E6FF9BA1}" dt="2020-08-31T23:34:42.516" v="38"/>
          <ac:picMkLst>
            <pc:docMk/>
            <pc:sldMk cId="588733930" sldId="425"/>
            <ac:picMk id="6" creationId="{E69AE397-7ECB-49A7-B5EC-E1263747201C}"/>
          </ac:picMkLst>
        </pc:picChg>
        <pc:picChg chg="del">
          <ac:chgData name="Bethany Bolen" userId="8e338a04f9f07398" providerId="LiveId" clId="{83054148-5F4B-449F-9F41-BFA8E6FF9BA1}" dt="2020-08-31T23:34:45.619" v="39" actId="478"/>
          <ac:picMkLst>
            <pc:docMk/>
            <pc:sldMk cId="588733930" sldId="425"/>
            <ac:picMk id="15363" creationId="{00000000-0000-0000-0000-000000000000}"/>
          </ac:picMkLst>
        </pc:picChg>
      </pc:sldChg>
      <pc:sldChg chg="addSp delSp modSp">
        <pc:chgData name="Bethany Bolen" userId="8e338a04f9f07398" providerId="LiveId" clId="{83054148-5F4B-449F-9F41-BFA8E6FF9BA1}" dt="2020-08-31T23:36:22.472" v="45" actId="478"/>
        <pc:sldMkLst>
          <pc:docMk/>
          <pc:sldMk cId="2306575411" sldId="428"/>
        </pc:sldMkLst>
        <pc:picChg chg="add mod">
          <ac:chgData name="Bethany Bolen" userId="8e338a04f9f07398" providerId="LiveId" clId="{83054148-5F4B-449F-9F41-BFA8E6FF9BA1}" dt="2020-08-31T23:36:19.658" v="44"/>
          <ac:picMkLst>
            <pc:docMk/>
            <pc:sldMk cId="2306575411" sldId="428"/>
            <ac:picMk id="3" creationId="{391AE62C-1B23-41E3-8A3B-095457320576}"/>
          </ac:picMkLst>
        </pc:picChg>
        <pc:picChg chg="del">
          <ac:chgData name="Bethany Bolen" userId="8e338a04f9f07398" providerId="LiveId" clId="{83054148-5F4B-449F-9F41-BFA8E6FF9BA1}" dt="2020-08-31T23:36:22.472" v="45" actId="478"/>
          <ac:picMkLst>
            <pc:docMk/>
            <pc:sldMk cId="2306575411" sldId="428"/>
            <ac:picMk id="19458" creationId="{00000000-0000-0000-0000-000000000000}"/>
          </ac:picMkLst>
        </pc:picChg>
      </pc:sldChg>
      <pc:sldChg chg="addSp delSp modSp">
        <pc:chgData name="Bethany Bolen" userId="8e338a04f9f07398" providerId="LiveId" clId="{83054148-5F4B-449F-9F41-BFA8E6FF9BA1}" dt="2020-08-31T23:36:44.948" v="49" actId="478"/>
        <pc:sldMkLst>
          <pc:docMk/>
          <pc:sldMk cId="789499662" sldId="430"/>
        </pc:sldMkLst>
        <pc:picChg chg="add mod">
          <ac:chgData name="Bethany Bolen" userId="8e338a04f9f07398" providerId="LiveId" clId="{83054148-5F4B-449F-9F41-BFA8E6FF9BA1}" dt="2020-08-31T23:36:41.569" v="48"/>
          <ac:picMkLst>
            <pc:docMk/>
            <pc:sldMk cId="789499662" sldId="430"/>
            <ac:picMk id="6" creationId="{3E02E2BC-0675-4CAD-B538-8498B516DD15}"/>
          </ac:picMkLst>
        </pc:picChg>
        <pc:picChg chg="del">
          <ac:chgData name="Bethany Bolen" userId="8e338a04f9f07398" providerId="LiveId" clId="{83054148-5F4B-449F-9F41-BFA8E6FF9BA1}" dt="2020-08-31T23:36:44.948" v="49" actId="478"/>
          <ac:picMkLst>
            <pc:docMk/>
            <pc:sldMk cId="789499662" sldId="430"/>
            <ac:picMk id="1026" creationId="{00000000-0000-0000-0000-000000000000}"/>
          </ac:picMkLst>
        </pc:picChg>
      </pc:sldChg>
      <pc:sldChg chg="addSp delSp modSp">
        <pc:chgData name="Bethany Bolen" userId="8e338a04f9f07398" providerId="LiveId" clId="{83054148-5F4B-449F-9F41-BFA8E6FF9BA1}" dt="2020-08-31T23:31:32.209" v="22" actId="478"/>
        <pc:sldMkLst>
          <pc:docMk/>
          <pc:sldMk cId="773802409" sldId="432"/>
        </pc:sldMkLst>
        <pc:picChg chg="del">
          <ac:chgData name="Bethany Bolen" userId="8e338a04f9f07398" providerId="LiveId" clId="{83054148-5F4B-449F-9F41-BFA8E6FF9BA1}" dt="2020-08-31T23:31:32.209" v="22" actId="478"/>
          <ac:picMkLst>
            <pc:docMk/>
            <pc:sldMk cId="773802409" sldId="432"/>
            <ac:picMk id="5" creationId="{00000000-0000-0000-0000-000000000000}"/>
          </ac:picMkLst>
        </pc:picChg>
        <pc:picChg chg="add mod">
          <ac:chgData name="Bethany Bolen" userId="8e338a04f9f07398" providerId="LiveId" clId="{83054148-5F4B-449F-9F41-BFA8E6FF9BA1}" dt="2020-08-31T23:31:27.698" v="21"/>
          <ac:picMkLst>
            <pc:docMk/>
            <pc:sldMk cId="773802409" sldId="432"/>
            <ac:picMk id="8" creationId="{198D9429-BDC9-4BA1-A610-E7BC9B12097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7/19/2021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digitalcollections.nypl.org/items/510d47dc-474e-a3d9-e040-e00a18064a99"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3" Type="http://schemas.openxmlformats.org/officeDocument/2006/relationships/hyperlink" Target="https://advances.sciencemag.org/content/advances/5/7/eaax0061.full.pdf" TargetMode="External"/><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 McKinny,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2 Samuel volume, you may access the most recent version of the 2 Samuel presentations at this private link: </a:t>
            </a:r>
            <a:r>
              <a:rPr lang="en-US" sz="1200" kern="1200" dirty="0">
                <a:solidFill>
                  <a:schemeClr val="tx1"/>
                </a:solidFill>
                <a:effectLst/>
                <a:latin typeface="+mn-lt"/>
                <a:ea typeface="+mn-ea"/>
                <a:cs typeface="+mn-cs"/>
              </a:rPr>
              <a:t>https://www.BiblePlaces.com/PCB-2Samuel-updates70811/</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3668840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David and his men had pursued the Amalekites</a:t>
            </a:r>
            <a:r>
              <a:rPr lang="en-US" sz="1200" baseline="0" dirty="0"/>
              <a:t> southward, stopping at the Brook Besor for a brief respite. Some of David’s most exhausted men remained there with the baggage, freeing up the remainder to pursue the Amalekites more quickly (1 Sam 30:9-10).</a:t>
            </a:r>
            <a:endParaRPr lang="en-US" sz="1200" dirty="0"/>
          </a:p>
          <a:p>
            <a:endParaRPr lang="en-US" sz="1200" dirty="0"/>
          </a:p>
          <a:p>
            <a:r>
              <a:rPr lang="en-US" sz="1200" dirty="0"/>
              <a:t>tb050701281</a:t>
            </a:r>
            <a:endParaRPr lang="en-US" dirty="0"/>
          </a:p>
        </p:txBody>
      </p:sp>
    </p:spTree>
    <p:extLst>
      <p:ext uri="{BB962C8B-B14F-4D97-AF65-F5344CB8AC3E}">
        <p14:creationId xmlns:p14="http://schemas.microsoft.com/office/powerpoint/2010/main" val="43495447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display was photographed at the Oriental Institute Museum of the University of Chicago.</a:t>
            </a:r>
          </a:p>
          <a:p>
            <a:endParaRPr lang="en-US" dirty="0"/>
          </a:p>
          <a:p>
            <a:r>
              <a:rPr lang="en-US" dirty="0"/>
              <a:t>adr061012310</a:t>
            </a:r>
          </a:p>
        </p:txBody>
      </p:sp>
      <p:sp>
        <p:nvSpPr>
          <p:cNvPr id="4" name="Slide Number Placeholder 3"/>
          <p:cNvSpPr>
            <a:spLocks noGrp="1"/>
          </p:cNvSpPr>
          <p:nvPr>
            <p:ph type="sldNum" sz="quarter" idx="10"/>
          </p:nvPr>
        </p:nvSpPr>
        <p:spPr/>
        <p:txBody>
          <a:bodyPr/>
          <a:lstStyle/>
          <a:p>
            <a:fld id="{4E4946A3-FD68-4E77-9DEF-1E7536A4AD96}" type="slidenum">
              <a:rPr lang="en-US" smtClean="0"/>
              <a:t>100</a:t>
            </a:fld>
            <a:endParaRPr lang="en-US"/>
          </a:p>
        </p:txBody>
      </p:sp>
    </p:spTree>
    <p:extLst>
      <p:ext uri="{BB962C8B-B14F-4D97-AF65-F5344CB8AC3E}">
        <p14:creationId xmlns:p14="http://schemas.microsoft.com/office/powerpoint/2010/main" val="226833139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ancient method of dyeing</a:t>
            </a:r>
            <a:r>
              <a:rPr lang="en-US" baseline="0" dirty="0"/>
              <a:t> cloth red was with the root of the madder plant. This display includes a small dish of dried madder root alongside some modern wool that has been colored using that method. </a:t>
            </a:r>
            <a:r>
              <a:rPr lang="en-US" dirty="0"/>
              <a:t>This display was photographed at the Bible Lands Museum in Jerusalem.</a:t>
            </a:r>
          </a:p>
          <a:p>
            <a:endParaRPr lang="en-US" dirty="0"/>
          </a:p>
          <a:p>
            <a:r>
              <a:rPr lang="en-US" dirty="0"/>
              <a:t>mjb1904257751</a:t>
            </a:r>
          </a:p>
        </p:txBody>
      </p:sp>
      <p:sp>
        <p:nvSpPr>
          <p:cNvPr id="4" name="Slide Number Placeholder 3"/>
          <p:cNvSpPr>
            <a:spLocks noGrp="1"/>
          </p:cNvSpPr>
          <p:nvPr>
            <p:ph type="sldNum" sz="quarter" idx="10"/>
          </p:nvPr>
        </p:nvSpPr>
        <p:spPr/>
        <p:txBody>
          <a:bodyPr/>
          <a:lstStyle/>
          <a:p>
            <a:fld id="{4E4946A3-FD68-4E77-9DEF-1E7536A4AD96}" type="slidenum">
              <a:rPr lang="en-US" smtClean="0"/>
              <a:t>101</a:t>
            </a:fld>
            <a:endParaRPr lang="en-US"/>
          </a:p>
        </p:txBody>
      </p:sp>
    </p:spTree>
    <p:extLst>
      <p:ext uri="{BB962C8B-B14F-4D97-AF65-F5344CB8AC3E}">
        <p14:creationId xmlns:p14="http://schemas.microsoft.com/office/powerpoint/2010/main" val="226833139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more expensive method that could be used to produce something</a:t>
            </a:r>
            <a:r>
              <a:rPr lang="en-US" baseline="0" dirty="0"/>
              <a:t> of a scarlet color was an extract from the murex, a small mollusk that is found around the Mediterranean Sea. </a:t>
            </a:r>
            <a:r>
              <a:rPr lang="en-US" dirty="0"/>
              <a:t>This display was photographed at the Bible Lands Museum in Jerusalem.</a:t>
            </a:r>
          </a:p>
          <a:p>
            <a:endParaRPr lang="en-US" dirty="0"/>
          </a:p>
          <a:p>
            <a:r>
              <a:rPr lang="en-US" dirty="0"/>
              <a:t>mjb1904257782</a:t>
            </a:r>
          </a:p>
        </p:txBody>
      </p:sp>
      <p:sp>
        <p:nvSpPr>
          <p:cNvPr id="4" name="Slide Number Placeholder 3"/>
          <p:cNvSpPr>
            <a:spLocks noGrp="1"/>
          </p:cNvSpPr>
          <p:nvPr>
            <p:ph type="sldNum" sz="quarter" idx="10"/>
          </p:nvPr>
        </p:nvSpPr>
        <p:spPr/>
        <p:txBody>
          <a:bodyPr/>
          <a:lstStyle/>
          <a:p>
            <a:fld id="{4E4946A3-FD68-4E77-9DEF-1E7536A4AD96}" type="slidenum">
              <a:rPr lang="en-US" smtClean="0"/>
              <a:t>102</a:t>
            </a:fld>
            <a:endParaRPr lang="en-US"/>
          </a:p>
        </p:txBody>
      </p:sp>
    </p:spTree>
    <p:extLst>
      <p:ext uri="{BB962C8B-B14F-4D97-AF65-F5344CB8AC3E}">
        <p14:creationId xmlns:p14="http://schemas.microsoft.com/office/powerpoint/2010/main" val="226833139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display shown here includes three murex shells and a p</a:t>
            </a:r>
            <a:r>
              <a:rPr lang="en-US" dirty="0"/>
              <a:t>otsherd stained with purple dye. The shells were discovered at Beth Shean in the Late Bronze II levels (circa 1300–1200 BC), and the sherd is from Sarepta</a:t>
            </a:r>
            <a:r>
              <a:rPr lang="en-US" baseline="0" dirty="0"/>
              <a:t> and dates to the </a:t>
            </a:r>
            <a:r>
              <a:rPr lang="en-US" dirty="0"/>
              <a:t>Iron Age II (1000–586 BC). This display was photographed in the University of Pennsylvania Museum of Archaeology and Anthropology.</a:t>
            </a:r>
          </a:p>
          <a:p>
            <a:endParaRPr lang="en-US" dirty="0"/>
          </a:p>
          <a:p>
            <a:r>
              <a:rPr lang="en-US" dirty="0"/>
              <a:t>adr1605266961</a:t>
            </a:r>
          </a:p>
        </p:txBody>
      </p:sp>
      <p:sp>
        <p:nvSpPr>
          <p:cNvPr id="4" name="Slide Number Placeholder 3"/>
          <p:cNvSpPr>
            <a:spLocks noGrp="1"/>
          </p:cNvSpPr>
          <p:nvPr>
            <p:ph type="sldNum" sz="quarter" idx="10"/>
          </p:nvPr>
        </p:nvSpPr>
        <p:spPr/>
        <p:txBody>
          <a:bodyPr/>
          <a:lstStyle/>
          <a:p>
            <a:fld id="{4E4946A3-FD68-4E77-9DEF-1E7536A4AD96}" type="slidenum">
              <a:rPr lang="en-US" smtClean="0"/>
              <a:t>103</a:t>
            </a:fld>
            <a:endParaRPr lang="en-US"/>
          </a:p>
        </p:txBody>
      </p:sp>
    </p:spTree>
    <p:extLst>
      <p:ext uri="{BB962C8B-B14F-4D97-AF65-F5344CB8AC3E}">
        <p14:creationId xmlns:p14="http://schemas.microsoft.com/office/powerpoint/2010/main" val="249217269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golden ornaments were photographed</a:t>
            </a:r>
            <a:r>
              <a:rPr lang="en-US" baseline="0" dirty="0"/>
              <a:t> at the National Museum of Rome</a:t>
            </a:r>
            <a:r>
              <a:rPr lang="en-US" dirty="0"/>
              <a:t>.</a:t>
            </a:r>
          </a:p>
          <a:p>
            <a:endParaRPr lang="en-US" dirty="0"/>
          </a:p>
          <a:p>
            <a:r>
              <a:rPr lang="en-US" dirty="0"/>
              <a:t>tb0513177950</a:t>
            </a:r>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245476564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golden necklace</a:t>
            </a:r>
            <a:r>
              <a:rPr lang="en-US" baseline="0" dirty="0"/>
              <a:t> was </a:t>
            </a:r>
            <a:r>
              <a:rPr lang="en-US" dirty="0"/>
              <a:t>photographed</a:t>
            </a:r>
            <a:r>
              <a:rPr lang="en-US" baseline="0" dirty="0"/>
              <a:t> at the National Museum of Rome</a:t>
            </a:r>
            <a:r>
              <a:rPr lang="en-US" dirty="0"/>
              <a:t>.</a:t>
            </a:r>
          </a:p>
          <a:p>
            <a:endParaRPr lang="en-US" dirty="0"/>
          </a:p>
          <a:p>
            <a:r>
              <a:rPr lang="en-US" dirty="0"/>
              <a:t>tb0513177951</a:t>
            </a:r>
          </a:p>
        </p:txBody>
      </p:sp>
      <p:sp>
        <p:nvSpPr>
          <p:cNvPr id="4" name="Slide Number Placeholder 3"/>
          <p:cNvSpPr>
            <a:spLocks noGrp="1"/>
          </p:cNvSpPr>
          <p:nvPr>
            <p:ph type="sldNum" sz="quarter" idx="10"/>
          </p:nvPr>
        </p:nvSpPr>
        <p:spPr/>
        <p:txBody>
          <a:bodyPr/>
          <a:lstStyle/>
          <a:p>
            <a:fld id="{4E4946A3-FD68-4E77-9DEF-1E7536A4AD96}" type="slidenum">
              <a:rPr lang="en-US" smtClean="0"/>
              <a:t>105</a:t>
            </a:fld>
            <a:endParaRPr lang="en-US"/>
          </a:p>
        </p:txBody>
      </p:sp>
    </p:spTree>
    <p:extLst>
      <p:ext uri="{BB962C8B-B14F-4D97-AF65-F5344CB8AC3E}">
        <p14:creationId xmlns:p14="http://schemas.microsoft.com/office/powerpoint/2010/main" val="245476564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relief was photographed at the British Museum. This image comes from Carole Raddato and is licensed under CC BY-SA 2.0, via Wikimedia Commons: https://commons.wikimedia.org/wiki/File:Exhibition_I_am_Ashurbanipal_king_of_the_world,_king_of_Assyria,_British_Museum_(45061365195).jpg.</a:t>
            </a:r>
          </a:p>
          <a:p>
            <a:endParaRPr lang="en-US" dirty="0"/>
          </a:p>
          <a:p>
            <a:r>
              <a:rPr lang="en-US" dirty="0"/>
              <a:t>wiki45061365195</a:t>
            </a:r>
          </a:p>
        </p:txBody>
      </p:sp>
    </p:spTree>
    <p:extLst>
      <p:ext uri="{BB962C8B-B14F-4D97-AF65-F5344CB8AC3E}">
        <p14:creationId xmlns:p14="http://schemas.microsoft.com/office/powerpoint/2010/main" val="76793930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battle scene shown here comes from the frieze on the Siphnian Treasury at Delphi. The building was constructed completely</a:t>
            </a:r>
            <a:r>
              <a:rPr lang="en-US" baseline="0" dirty="0"/>
              <a:t> of marble by the people of </a:t>
            </a:r>
            <a:r>
              <a:rPr lang="en-US" baseline="0" dirty="0" err="1"/>
              <a:t>Siphnos</a:t>
            </a:r>
            <a:r>
              <a:rPr lang="en-US" baseline="0" dirty="0"/>
              <a:t>. It housed valuable offerings that were donated to Apollo. Traces of pigment indicate that the friezes were once brightly colored. </a:t>
            </a:r>
            <a:r>
              <a:rPr lang="en-US" dirty="0"/>
              <a:t>This photo was taken at the Delphi Museum in Greece.</a:t>
            </a:r>
          </a:p>
          <a:p>
            <a:endParaRPr lang="en-US" dirty="0"/>
          </a:p>
          <a:p>
            <a:r>
              <a:rPr lang="en-US" dirty="0"/>
              <a:t>tb010917557</a:t>
            </a:r>
          </a:p>
        </p:txBody>
      </p:sp>
      <p:sp>
        <p:nvSpPr>
          <p:cNvPr id="4" name="Slide Number Placeholder 3"/>
          <p:cNvSpPr>
            <a:spLocks noGrp="1"/>
          </p:cNvSpPr>
          <p:nvPr>
            <p:ph type="sldNum" sz="quarter" idx="10"/>
          </p:nvPr>
        </p:nvSpPr>
        <p:spPr/>
        <p:txBody>
          <a:bodyPr/>
          <a:lstStyle/>
          <a:p>
            <a:fld id="{4E4946A3-FD68-4E77-9DEF-1E7536A4AD96}" type="slidenum">
              <a:rPr lang="en-US" smtClean="0"/>
              <a:t>107</a:t>
            </a:fld>
            <a:endParaRPr lang="en-US"/>
          </a:p>
        </p:txBody>
      </p:sp>
    </p:spTree>
    <p:extLst>
      <p:ext uri="{BB962C8B-B14F-4D97-AF65-F5344CB8AC3E}">
        <p14:creationId xmlns:p14="http://schemas.microsoft.com/office/powerpoint/2010/main" val="379651925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comes from The Metropolitan Museum of Art in New York City and is in the public domain. Source: https://www.metmuseum.org/art/collection/search/250926</a:t>
            </a:r>
          </a:p>
          <a:p>
            <a:endParaRPr lang="en-US" dirty="0"/>
          </a:p>
          <a:p>
            <a:r>
              <a:rPr lang="en-US" dirty="0"/>
              <a:t>met250926</a:t>
            </a:r>
          </a:p>
        </p:txBody>
      </p:sp>
      <p:sp>
        <p:nvSpPr>
          <p:cNvPr id="4" name="Slide Number Placeholder 3"/>
          <p:cNvSpPr>
            <a:spLocks noGrp="1"/>
          </p:cNvSpPr>
          <p:nvPr>
            <p:ph type="sldNum" sz="quarter" idx="10"/>
          </p:nvPr>
        </p:nvSpPr>
        <p:spPr/>
        <p:txBody>
          <a:bodyPr/>
          <a:lstStyle/>
          <a:p>
            <a:fld id="{4E4946A3-FD68-4E77-9DEF-1E7536A4AD96}" type="slidenum">
              <a:rPr lang="en-US" smtClean="0"/>
              <a:t>108</a:t>
            </a:fld>
            <a:endParaRPr lang="en-US"/>
          </a:p>
        </p:txBody>
      </p:sp>
    </p:spTree>
    <p:extLst>
      <p:ext uri="{BB962C8B-B14F-4D97-AF65-F5344CB8AC3E}">
        <p14:creationId xmlns:p14="http://schemas.microsoft.com/office/powerpoint/2010/main" val="1299347665"/>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statuary was photographed at the Louvre Museum.</a:t>
            </a:r>
          </a:p>
          <a:p>
            <a:endParaRPr lang="en-US" dirty="0"/>
          </a:p>
          <a:p>
            <a:r>
              <a:rPr lang="en-US" dirty="0"/>
              <a:t>tb060408050</a:t>
            </a:r>
          </a:p>
        </p:txBody>
      </p:sp>
      <p:sp>
        <p:nvSpPr>
          <p:cNvPr id="4" name="Slide Number Placeholder 3"/>
          <p:cNvSpPr>
            <a:spLocks noGrp="1"/>
          </p:cNvSpPr>
          <p:nvPr>
            <p:ph type="sldNum" sz="quarter" idx="10"/>
          </p:nvPr>
        </p:nvSpPr>
        <p:spPr/>
        <p:txBody>
          <a:bodyPr/>
          <a:lstStyle/>
          <a:p>
            <a:fld id="{4E4946A3-FD68-4E77-9DEF-1E7536A4AD96}" type="slidenum">
              <a:rPr lang="en-US" smtClean="0"/>
              <a:t>109</a:t>
            </a:fld>
            <a:endParaRPr lang="en-US"/>
          </a:p>
        </p:txBody>
      </p:sp>
    </p:spTree>
    <p:extLst>
      <p:ext uri="{BB962C8B-B14F-4D97-AF65-F5344CB8AC3E}">
        <p14:creationId xmlns:p14="http://schemas.microsoft.com/office/powerpoint/2010/main" val="1299347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The Besor drains a watershed that does not receive much annual rainfall. In some years it floods, while in others it has very little water except in scattered pools like the one shown here.</a:t>
            </a:r>
          </a:p>
          <a:p>
            <a:endParaRPr lang="en-US" sz="1200" dirty="0"/>
          </a:p>
          <a:p>
            <a:r>
              <a:rPr lang="en-US" sz="1200" dirty="0"/>
              <a:t>tb122203403</a:t>
            </a:r>
            <a:endParaRPr lang="en-US" dirty="0"/>
          </a:p>
        </p:txBody>
      </p:sp>
    </p:spTree>
    <p:extLst>
      <p:ext uri="{BB962C8B-B14F-4D97-AF65-F5344CB8AC3E}">
        <p14:creationId xmlns:p14="http://schemas.microsoft.com/office/powerpoint/2010/main" val="24552693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limestone statuary was photographed at the Nelson-Atkins</a:t>
            </a:r>
            <a:r>
              <a:rPr lang="en-US" baseline="0" dirty="0"/>
              <a:t> Museum of Art in Kansas City.</a:t>
            </a:r>
            <a:endParaRPr lang="en-US" dirty="0"/>
          </a:p>
          <a:p>
            <a:endParaRPr lang="en-US" dirty="0"/>
          </a:p>
          <a:p>
            <a:r>
              <a:rPr lang="en-US" dirty="0"/>
              <a:t>adr1405298429</a:t>
            </a:r>
          </a:p>
        </p:txBody>
      </p:sp>
      <p:sp>
        <p:nvSpPr>
          <p:cNvPr id="4" name="Slide Number Placeholder 3"/>
          <p:cNvSpPr>
            <a:spLocks noGrp="1"/>
          </p:cNvSpPr>
          <p:nvPr>
            <p:ph type="sldNum" sz="quarter" idx="10"/>
          </p:nvPr>
        </p:nvSpPr>
        <p:spPr/>
        <p:txBody>
          <a:bodyPr/>
          <a:lstStyle/>
          <a:p>
            <a:fld id="{4E4946A3-FD68-4E77-9DEF-1E7536A4AD96}" type="slidenum">
              <a:rPr lang="en-US" smtClean="0"/>
              <a:t>110</a:t>
            </a:fld>
            <a:endParaRPr lang="en-US"/>
          </a:p>
        </p:txBody>
      </p:sp>
    </p:spTree>
    <p:extLst>
      <p:ext uri="{BB962C8B-B14F-4D97-AF65-F5344CB8AC3E}">
        <p14:creationId xmlns:p14="http://schemas.microsoft.com/office/powerpoint/2010/main" val="129934766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weapons were photographed the British Museum.</a:t>
            </a:r>
          </a:p>
          <a:p>
            <a:endParaRPr lang="en-US" dirty="0"/>
          </a:p>
          <a:p>
            <a:r>
              <a:rPr lang="en-US" dirty="0"/>
              <a:t>tb112004165</a:t>
            </a:r>
          </a:p>
        </p:txBody>
      </p:sp>
      <p:sp>
        <p:nvSpPr>
          <p:cNvPr id="4" name="Slide Number Placeholder 3"/>
          <p:cNvSpPr>
            <a:spLocks noGrp="1"/>
          </p:cNvSpPr>
          <p:nvPr>
            <p:ph type="sldNum" sz="quarter" idx="10"/>
          </p:nvPr>
        </p:nvSpPr>
        <p:spPr/>
        <p:txBody>
          <a:bodyPr/>
          <a:lstStyle/>
          <a:p>
            <a:fld id="{4E4946A3-FD68-4E77-9DEF-1E7536A4AD96}" type="slidenum">
              <a:rPr lang="en-US" smtClean="0"/>
              <a:t>111</a:t>
            </a:fld>
            <a:endParaRPr lang="en-US"/>
          </a:p>
        </p:txBody>
      </p:sp>
    </p:spTree>
    <p:extLst>
      <p:ext uri="{BB962C8B-B14F-4D97-AF65-F5344CB8AC3E}">
        <p14:creationId xmlns:p14="http://schemas.microsoft.com/office/powerpoint/2010/main" val="129934766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sword and scabbard illustrate a weapon that has been ruined. This display was photographed at the Nimes Museum.</a:t>
            </a:r>
          </a:p>
          <a:p>
            <a:endParaRPr lang="en-US" dirty="0"/>
          </a:p>
          <a:p>
            <a:r>
              <a:rPr lang="en-US" dirty="0"/>
              <a:t>tb092019389</a:t>
            </a:r>
          </a:p>
        </p:txBody>
      </p:sp>
      <p:sp>
        <p:nvSpPr>
          <p:cNvPr id="4" name="Slide Number Placeholder 3"/>
          <p:cNvSpPr>
            <a:spLocks noGrp="1"/>
          </p:cNvSpPr>
          <p:nvPr>
            <p:ph type="sldNum" sz="quarter" idx="10"/>
          </p:nvPr>
        </p:nvSpPr>
        <p:spPr/>
        <p:txBody>
          <a:bodyPr/>
          <a:lstStyle/>
          <a:p>
            <a:fld id="{4E4946A3-FD68-4E77-9DEF-1E7536A4AD96}" type="slidenum">
              <a:rPr lang="en-US" smtClean="0"/>
              <a:t>112</a:t>
            </a:fld>
            <a:endParaRPr lang="en-US"/>
          </a:p>
        </p:txBody>
      </p:sp>
    </p:spTree>
    <p:extLst>
      <p:ext uri="{BB962C8B-B14F-4D97-AF65-F5344CB8AC3E}">
        <p14:creationId xmlns:p14="http://schemas.microsoft.com/office/powerpoint/2010/main" val="12993476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This</a:t>
            </a:r>
            <a:r>
              <a:rPr lang="en-US" sz="1200" baseline="0" dirty="0"/>
              <a:t> photo shows how wide the flooded stream can be, as well as some of the pools left over after it has mostly dried up. This photo was taken from Tell el-Farah (South; aka Tell </a:t>
            </a:r>
            <a:r>
              <a:rPr lang="en-US" sz="1200" baseline="0" dirty="0" err="1"/>
              <a:t>Sharuhen</a:t>
            </a:r>
            <a:r>
              <a:rPr lang="en-US" sz="1200" baseline="0" dirty="0"/>
              <a:t>), which is located on the coastal plain along the Nahal Besor, about 14 miles (22 km) southwest of Ziklag (Tel Sera).</a:t>
            </a:r>
          </a:p>
          <a:p>
            <a:endParaRPr lang="en-US" sz="1200" baseline="0" dirty="0"/>
          </a:p>
          <a:p>
            <a:r>
              <a:rPr lang="en-US" sz="1200" dirty="0"/>
              <a:t>db6604221802</a:t>
            </a:r>
            <a:endParaRPr lang="en-US" dirty="0"/>
          </a:p>
        </p:txBody>
      </p:sp>
    </p:spTree>
    <p:extLst>
      <p:ext uri="{BB962C8B-B14F-4D97-AF65-F5344CB8AC3E}">
        <p14:creationId xmlns:p14="http://schemas.microsoft.com/office/powerpoint/2010/main" val="12551442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tb050701345</a:t>
            </a:r>
            <a:endParaRPr lang="en-US" dirty="0"/>
          </a:p>
        </p:txBody>
      </p:sp>
    </p:spTree>
    <p:extLst>
      <p:ext uri="{BB962C8B-B14F-4D97-AF65-F5344CB8AC3E}">
        <p14:creationId xmlns:p14="http://schemas.microsoft.com/office/powerpoint/2010/main" val="4779150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least some of the Amalekites rode camels, and a handful escaped from David that way (1 Sam 30:17).</a:t>
            </a:r>
            <a:r>
              <a:rPr lang="en-US" baseline="0" dirty="0"/>
              <a:t> </a:t>
            </a:r>
            <a:r>
              <a:rPr lang="en-US" dirty="0"/>
              <a:t>This relief was photographed in the British Museum.</a:t>
            </a:r>
          </a:p>
          <a:p>
            <a:endParaRPr lang="en-US" dirty="0"/>
          </a:p>
          <a:p>
            <a:r>
              <a:rPr lang="en-US" dirty="0"/>
              <a:t>tb112004744</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There are several proposed sites for the location of Ziklag, but Tel Sera (Tell </a:t>
            </a:r>
            <a:r>
              <a:rPr lang="en-US" dirty="0" err="1"/>
              <a:t>Sheri’a</a:t>
            </a:r>
            <a:r>
              <a:rPr lang="en-US" dirty="0"/>
              <a:t>, Tell </a:t>
            </a:r>
            <a:r>
              <a:rPr lang="en-US" dirty="0" err="1"/>
              <a:t>esh</a:t>
            </a:r>
            <a:r>
              <a:rPr lang="en-US" dirty="0"/>
              <a:t>-Sharia) is the choice of many biblical scholars and archaeologists. As Rainey noted, “Ziklag must be sought somewhere in the western Negev, either beside or in the Negev of the Cherethites (1 Sam 30:14). It could not be deep within Judean territory though it has to be in the Negev according to Josh 15:31. It would have to be far enough west to have been under the control of the senior Philistine ruler, the king of Gath. For the present, Tel Sera (Tell </a:t>
            </a:r>
            <a:r>
              <a:rPr lang="en-US" dirty="0" err="1"/>
              <a:t>esh-Sheriah</a:t>
            </a:r>
            <a:r>
              <a:rPr lang="en-US" dirty="0"/>
              <a:t>) seems to be the most likely candidate” (Rainey 1984: 102). Tel Sera is situated midway between Beersheba and Gaza. </a:t>
            </a:r>
            <a:r>
              <a:rPr lang="en-US" b="0" baseline="0" dirty="0"/>
              <a:t>The next slide has a label identifying the site.</a:t>
            </a:r>
          </a:p>
          <a:p>
            <a:endParaRPr lang="en-US" sz="1200" b="1" dirty="0"/>
          </a:p>
          <a:p>
            <a:r>
              <a:rPr lang="en-US" sz="1200" b="1" dirty="0"/>
              <a:t>Reference:</a:t>
            </a:r>
          </a:p>
          <a:p>
            <a:pPr marL="685800" indent="-685800" eaLnBrk="1" hangingPunct="1">
              <a:tabLst>
                <a:tab pos="228600" algn="l"/>
              </a:tabLst>
              <a:defRPr/>
            </a:pPr>
            <a:r>
              <a:rPr lang="en-US" sz="1200" dirty="0">
                <a:ea typeface="Times New Roman" charset="0"/>
                <a:cs typeface="Times New Roman" charset="0"/>
              </a:rPr>
              <a:t>Rainey, Anson F.</a:t>
            </a:r>
          </a:p>
          <a:p>
            <a:pPr marL="685800" indent="-457200" eaLnBrk="1" hangingPunct="1">
              <a:tabLst>
                <a:tab pos="685800" algn="l"/>
              </a:tabLst>
              <a:defRPr/>
            </a:pPr>
            <a:r>
              <a:rPr lang="en-US" sz="1200" dirty="0">
                <a:ea typeface="Times New Roman" charset="0"/>
                <a:cs typeface="Times New Roman" charset="0"/>
              </a:rPr>
              <a:t>1984	Early Historical Geography of the </a:t>
            </a:r>
            <a:r>
              <a:rPr lang="en-US" sz="1200" dirty="0" err="1">
                <a:ea typeface="Times New Roman" charset="0"/>
                <a:cs typeface="Times New Roman" charset="0"/>
              </a:rPr>
              <a:t>Negeb</a:t>
            </a:r>
            <a:r>
              <a:rPr lang="en-US" sz="1200" dirty="0">
                <a:ea typeface="Times New Roman" charset="0"/>
                <a:cs typeface="Times New Roman" charset="0"/>
              </a:rPr>
              <a:t>. Pp. 88–104 in </a:t>
            </a:r>
            <a:r>
              <a:rPr lang="en-US" sz="1200" i="1" dirty="0">
                <a:ea typeface="Times New Roman" charset="0"/>
                <a:cs typeface="Times New Roman" charset="0"/>
              </a:rPr>
              <a:t>Beersheba II: The Early Iron Age Settlements</a:t>
            </a:r>
            <a:r>
              <a:rPr lang="en-US" sz="1200" i="1" u="none" dirty="0">
                <a:ea typeface="Times New Roman" charset="0"/>
                <a:cs typeface="Times New Roman" charset="0"/>
              </a:rPr>
              <a:t>,</a:t>
            </a:r>
            <a:r>
              <a:rPr lang="en-US" sz="1200" dirty="0">
                <a:ea typeface="Times New Roman" charset="0"/>
                <a:cs typeface="Times New Roman" charset="0"/>
              </a:rPr>
              <a:t> ed. Ze’ev Herzog. Tel Aviv: Tel Aviv University.</a:t>
            </a:r>
            <a:r>
              <a:rPr lang="en-US" sz="1200"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228600" indent="-228600" eaLnBrk="1" hangingPunct="1"/>
            <a:r>
              <a:rPr lang="en-US" dirty="0"/>
              <a:t>tb010703638</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23490531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There are several proposed sites for the location of Ziklag, but Tel Sera (Tell </a:t>
            </a:r>
            <a:r>
              <a:rPr lang="en-US" dirty="0" err="1"/>
              <a:t>Sheri’a</a:t>
            </a:r>
            <a:r>
              <a:rPr lang="en-US" dirty="0"/>
              <a:t>, Tell </a:t>
            </a:r>
            <a:r>
              <a:rPr lang="en-US" dirty="0" err="1"/>
              <a:t>esh</a:t>
            </a:r>
            <a:r>
              <a:rPr lang="en-US" dirty="0"/>
              <a:t>-Sharia) is the choice of many biblical scholars and archaeologists. As Rainey noted, “Ziklag must be sought somewhere in the western Negev, either beside or in the Negev of the Cherethites (1 Sam 30:14). It could not be deep within Judean territory though it has to be in the Negev according to Josh 15:31. It would have to be far enough west to have been under the control of the senior Philistine ruler, the king of Gath. For the present, Tel Sera (Tell </a:t>
            </a:r>
            <a:r>
              <a:rPr lang="en-US" dirty="0" err="1"/>
              <a:t>esh-Sheriah</a:t>
            </a:r>
            <a:r>
              <a:rPr lang="en-US" dirty="0"/>
              <a:t>) seems to be the most likely candidate” (Rainey 1984: 102). Tel Sera is situated midway between Beersheba and Gaza.</a:t>
            </a:r>
            <a:endParaRPr lang="en-US" b="0" baseline="0" dirty="0"/>
          </a:p>
          <a:p>
            <a:endParaRPr lang="en-US" b="1" dirty="0"/>
          </a:p>
          <a:p>
            <a:r>
              <a:rPr lang="en-US" b="1" dirty="0"/>
              <a:t>Reference:</a:t>
            </a:r>
          </a:p>
          <a:p>
            <a:pPr marL="685800" indent="-685800">
              <a:tabLst>
                <a:tab pos="228600" algn="l"/>
              </a:tabLst>
              <a:defRPr/>
            </a:pPr>
            <a:r>
              <a:rPr lang="en-US" dirty="0">
                <a:ea typeface="Times New Roman" charset="0"/>
                <a:cs typeface="Times New Roman" charset="0"/>
              </a:rPr>
              <a:t>Rainey, Anson F.</a:t>
            </a:r>
          </a:p>
          <a:p>
            <a:pPr marL="685800" indent="-457200">
              <a:tabLst>
                <a:tab pos="685800" algn="l"/>
              </a:tabLst>
              <a:defRPr/>
            </a:pPr>
            <a:r>
              <a:rPr lang="en-US" dirty="0">
                <a:ea typeface="Times New Roman" charset="0"/>
                <a:cs typeface="Times New Roman" charset="0"/>
              </a:rPr>
              <a:t>1984	Early Historical Geography of the </a:t>
            </a:r>
            <a:r>
              <a:rPr lang="en-US" dirty="0" err="1">
                <a:ea typeface="Times New Roman" charset="0"/>
                <a:cs typeface="Times New Roman" charset="0"/>
              </a:rPr>
              <a:t>Negeb</a:t>
            </a:r>
            <a:r>
              <a:rPr lang="en-US" dirty="0">
                <a:ea typeface="Times New Roman" charset="0"/>
                <a:cs typeface="Times New Roman" charset="0"/>
              </a:rPr>
              <a:t>. Pp. 88–104 in </a:t>
            </a:r>
            <a:r>
              <a:rPr lang="en-US" i="1" dirty="0">
                <a:ea typeface="Times New Roman" charset="0"/>
                <a:cs typeface="Times New Roman" charset="0"/>
              </a:rPr>
              <a:t>Beersheba II: The Early Iron Age Settlements,</a:t>
            </a:r>
            <a:r>
              <a:rPr lang="en-US" dirty="0">
                <a:ea typeface="Times New Roman" charset="0"/>
                <a:cs typeface="Times New Roman" charset="0"/>
              </a:rPr>
              <a:t> ed. Ze’ev Herzog. Tel Aviv: Tel Aviv University.</a:t>
            </a:r>
            <a:r>
              <a:rPr lang="en-US" dirty="0"/>
              <a:t> </a:t>
            </a:r>
          </a:p>
          <a:p>
            <a:pPr>
              <a:defRPr/>
            </a:pPr>
            <a:endParaRPr lang="en-US" dirty="0"/>
          </a:p>
          <a:p>
            <a:pPr marL="228600" indent="-228600"/>
            <a:r>
              <a:rPr lang="en-US" dirty="0"/>
              <a:t>tb010703638</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23490531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Tel Sera is located about 24 miles (40</a:t>
            </a:r>
            <a:r>
              <a:rPr lang="en-US" baseline="0" dirty="0"/>
              <a:t> </a:t>
            </a:r>
            <a:r>
              <a:rPr lang="en-US" dirty="0"/>
              <a:t>km) south of Gath. The tell is horseshoe-shaped with steep slopes on all sides except on the west. The area of the summit is 4–5 acres (1.6–2.0</a:t>
            </a:r>
            <a:r>
              <a:rPr lang="en-US" baseline="0" dirty="0"/>
              <a:t> ha)</a:t>
            </a:r>
            <a:r>
              <a:rPr lang="en-US" dirty="0"/>
              <a:t>. Six seasons of excavations at Tel Sera by Eliezer Oren in the 1970s uncovered remains from Chalcolithic to early Islamic periods.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tb050701379</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32933989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relief shows two men in mourning, pouring dust over their heads (cf. 1 Sam 4:12). </a:t>
            </a:r>
            <a:r>
              <a:rPr lang="en-US" dirty="0"/>
              <a:t>This image comes from the Brooklyn Museum and is in the public domain. Source: https://www.brooklynmuseum.org/opencollection/objects/3783</a:t>
            </a:r>
          </a:p>
          <a:p>
            <a:endParaRPr lang="en-US" dirty="0"/>
          </a:p>
          <a:p>
            <a:r>
              <a:rPr lang="en-US" dirty="0"/>
              <a:t>bmny3783</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Bowing to the ground has long been recognized as a sign of respect and subservience. The relief shown here, which may depict men bowing to the Egyptian queen Nefertiti, exhibits the same posture as the man who bowed before David,</a:t>
            </a:r>
            <a:r>
              <a:rPr lang="en-US" baseline="0" dirty="0"/>
              <a:t> but predates him by several centuries. </a:t>
            </a:r>
            <a:r>
              <a:rPr lang="en-US" dirty="0"/>
              <a:t>This image comes from The Metropolitan Museum of Art and is in the public domain. Source: https://www.metmuseum.org/art/collection/search/544059</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met544059</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10265467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street in the modern city of Beth Shean is named after King Saul, whose body was hung on the walls of the ancient city there (1 Sam 31:10).</a:t>
            </a:r>
          </a:p>
          <a:p>
            <a:endParaRPr lang="en-US" dirty="0"/>
          </a:p>
          <a:p>
            <a:r>
              <a:rPr lang="en-US" dirty="0"/>
              <a:t>tb011512700</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10996481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No detail is given as to how this man escaped, but this bronze figurine of a running man illustrates the idea of escaping from a disastrous defeat. </a:t>
            </a:r>
            <a:r>
              <a:rPr lang="en-US" sz="1200" kern="1200" dirty="0">
                <a:solidFill>
                  <a:schemeClr val="tx1"/>
                </a:solidFill>
                <a:effectLst/>
                <a:latin typeface="+mn-lt"/>
                <a:ea typeface="+mn-ea"/>
                <a:cs typeface="+mn-cs"/>
              </a:rPr>
              <a:t>This image comes from The Metropolitan Museum of Art and is in the public domain. Source: </a:t>
            </a:r>
            <a:r>
              <a:rPr lang="en-US" baseline="0" dirty="0"/>
              <a:t>https://www.metmuseum.org/art/collection/search/255406. A removable graphic has been added to avoid causing surprise or offense.</a:t>
            </a:r>
            <a:endParaRPr lang="en-US" dirty="0"/>
          </a:p>
          <a:p>
            <a:endParaRPr lang="en-US" dirty="0"/>
          </a:p>
          <a:p>
            <a:r>
              <a:rPr lang="en-US" baseline="0" dirty="0"/>
              <a:t>met255406</a:t>
            </a:r>
            <a:endParaRPr lang="en-US" dirty="0"/>
          </a:p>
        </p:txBody>
      </p:sp>
      <p:sp>
        <p:nvSpPr>
          <p:cNvPr id="4" name="Slide Number Placeholder 3"/>
          <p:cNvSpPr>
            <a:spLocks noGrp="1"/>
          </p:cNvSpPr>
          <p:nvPr>
            <p:ph type="sldNum" sz="quarter" idx="5"/>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38265943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relief was photographed at the British Museum. This image comes from Carole Raddato and is licensed under CC BY-SA 2.0, via Wikimedia Commons: https://commons.wikimedia.org/wiki/File:Exhibition_I_am_Ashurbanipal_king_of_the_world,_king_of_Assyria,_British_Museum_(45061365195).jpg.</a:t>
            </a:r>
          </a:p>
          <a:p>
            <a:endParaRPr lang="en-US" dirty="0"/>
          </a:p>
          <a:p>
            <a:r>
              <a:rPr lang="en-US" dirty="0"/>
              <a:t>wiki45061365195</a:t>
            </a:r>
          </a:p>
        </p:txBody>
      </p:sp>
    </p:spTree>
    <p:extLst>
      <p:ext uri="{BB962C8B-B14F-4D97-AF65-F5344CB8AC3E}">
        <p14:creationId xmlns:p14="http://schemas.microsoft.com/office/powerpoint/2010/main" val="7679393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Saul, Jonathan, Abinadab, and </a:t>
            </a:r>
            <a:r>
              <a:rPr lang="en-US" dirty="0" err="1"/>
              <a:t>Malchi-shua</a:t>
            </a:r>
            <a:r>
              <a:rPr lang="en-US" dirty="0"/>
              <a:t> were killed in battle,</a:t>
            </a:r>
            <a:r>
              <a:rPr lang="en-US" baseline="0" dirty="0"/>
              <a:t> beheaded, and their bodies were hung on the “wall of Beth-</a:t>
            </a:r>
            <a:r>
              <a:rPr lang="en-US" baseline="0" dirty="0" err="1"/>
              <a:t>shean</a:t>
            </a:r>
            <a:r>
              <a:rPr lang="en-US" baseline="0" dirty="0"/>
              <a:t>” (1 Sam 31:1-11; 1 Chr 10:1-11). </a:t>
            </a:r>
            <a:r>
              <a:rPr lang="en-US" dirty="0"/>
              <a:t>This relief depicts an Assyrian soldier cutting the head from an enemy corpse. A headless corpse</a:t>
            </a:r>
            <a:r>
              <a:rPr lang="en-US" baseline="0" dirty="0"/>
              <a:t> is depicted in the upper right. </a:t>
            </a:r>
            <a:r>
              <a:rPr lang="en-US" dirty="0"/>
              <a:t>This relief, which is part of the British Museum collection, was photographed at the Getty Villa in southern California. This image comes from Mary </a:t>
            </a:r>
            <a:r>
              <a:rPr lang="en-US" dirty="0" err="1"/>
              <a:t>Harrsch</a:t>
            </a:r>
            <a:r>
              <a:rPr lang="en-US" dirty="0"/>
              <a:t> and is licensed under CC BY-SA 4.0, via Wikimedia Commons: https://commons.wikimedia.org/wiki/File:Assyrian_relief_of_attack_on_an_enemy_town_during_the_reign_of_Tiglath-Pileser_III_720-740_BCE_from_his_palace_at_Kalhu_(Nimrud).jpg.</a:t>
            </a:r>
          </a:p>
          <a:p>
            <a:endParaRPr lang="en-US" dirty="0"/>
          </a:p>
          <a:p>
            <a:r>
              <a:rPr lang="en-US" dirty="0"/>
              <a:t>wiki0104202023444608</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18588603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latin typeface="Calibri"/>
              </a:rPr>
              <a:t>David was concerned to get proof of the man’s claim before acting on it. </a:t>
            </a:r>
            <a:r>
              <a:rPr lang="en-US" dirty="0"/>
              <a:t>This relief, which is part of the British Museum collection, was photographed at the Getty Villa in southern California.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latin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tb100919325</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16355428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battle witnessed by the young man began in the eastern part of the Jezreel Valley, between the Philistine</a:t>
            </a:r>
            <a:r>
              <a:rPr lang="en-US" baseline="0" dirty="0"/>
              <a:t> camp near the Hill of Moreh and the Israelite camp on Mount Gilboa. This view looks eastward toward that area, across the Jezreel Valley from the heights of Mount Carmel above Jokneam.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ws052703100</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27564308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battle witnessed by the young man began in the eastern part of the Jezreel Valley, between the Philistine</a:t>
            </a:r>
            <a:r>
              <a:rPr lang="en-US" baseline="0" dirty="0"/>
              <a:t> camp near the Hill of Moreh and the Israelite camp on Mount Gilboa. This view looks eastward toward that area, across the Jezreel Valley from the heights of Mount Carmel above Jokneam.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ws052703100</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27564308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r>
              <a:rPr lang="en-US" dirty="0"/>
              <a:t>The Israelites, who initially met the Philistines in battle on the plain somewhere in front of Jezreel, fled southward and eastward</a:t>
            </a:r>
            <a:r>
              <a:rPr lang="en-US" baseline="0" dirty="0"/>
              <a:t> up into the heights of Mount Gilboa. The next slide includes labels.</a:t>
            </a:r>
            <a:endParaRPr lang="en-US" dirty="0"/>
          </a:p>
          <a:p>
            <a:pPr marL="0" indent="0" eaLnBrk="1" hangingPunct="1"/>
            <a:endParaRPr lang="en-US" dirty="0"/>
          </a:p>
          <a:p>
            <a:pPr marL="0" indent="0"/>
            <a:r>
              <a:rPr lang="en-US" dirty="0"/>
              <a:t>tb121704016</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27564308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r>
              <a:rPr lang="en-US" dirty="0"/>
              <a:t>The Israelites, who initially met the Philistines in battle on the plain somewhere in front of Jezreel, fled southward and eastward</a:t>
            </a:r>
            <a:r>
              <a:rPr lang="en-US" baseline="0" dirty="0"/>
              <a:t> up into the heights of Mount Gilboa.</a:t>
            </a:r>
            <a:endParaRPr lang="en-US" dirty="0"/>
          </a:p>
          <a:p>
            <a:pPr marL="0" indent="0" eaLnBrk="1" hangingPunct="1"/>
            <a:endParaRPr lang="en-US" dirty="0"/>
          </a:p>
          <a:p>
            <a:pPr marL="0" indent="0"/>
            <a:r>
              <a:rPr lang="en-US" dirty="0"/>
              <a:t>tb121704016</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27564308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was taken from the floor of the Jezreel Valley looking up toward Mount Gilboa. It was taken in the vicinity of the Jezreel spring, a</a:t>
            </a:r>
            <a:r>
              <a:rPr lang="en-US" baseline="0" dirty="0"/>
              <a:t> possible location of the Israelite camp (1 Sam 29:1). Having such a height at their back may have seemed like a good tactical position.</a:t>
            </a:r>
          </a:p>
          <a:p>
            <a:endParaRPr lang="en-US" dirty="0"/>
          </a:p>
          <a:p>
            <a:r>
              <a:rPr lang="en-US" dirty="0"/>
              <a:t>adr1305102856</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27564308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gives a sense of the great height of Mount Gilboa. The hill</a:t>
            </a:r>
            <a:r>
              <a:rPr lang="en-US" baseline="0" dirty="0"/>
              <a:t> in the center distance is the westward spur of the Gilboa range, near Jezreel.</a:t>
            </a:r>
          </a:p>
          <a:p>
            <a:endParaRPr lang="en-US" dirty="0"/>
          </a:p>
          <a:p>
            <a:r>
              <a:rPr lang="en-US" dirty="0"/>
              <a:t>ws040817670</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27564308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Although the battle between the forces of Saul and those of the Philistines began on the plain before Jezreel, the Israelites quickly fell back to Mount Gilboa. It was somewhere on that ridge that Saul killed himself by falling on his</a:t>
            </a:r>
            <a:r>
              <a:rPr lang="en-US" sz="1200" baseline="0" dirty="0"/>
              <a:t> sword (1 Sam 31:4)</a:t>
            </a:r>
            <a:r>
              <a:rPr lang="en-US" sz="1200" dirty="0"/>
              <a:t>. The next slide includes labels.</a:t>
            </a:r>
          </a:p>
          <a:p>
            <a:endParaRPr lang="en-US" sz="1200" dirty="0"/>
          </a:p>
          <a:p>
            <a:r>
              <a:rPr lang="en-US" sz="1200" dirty="0"/>
              <a:t>tb121704019</a:t>
            </a:r>
            <a:endParaRPr lang="en-US" dirty="0"/>
          </a:p>
        </p:txBody>
      </p:sp>
    </p:spTree>
    <p:extLst>
      <p:ext uri="{BB962C8B-B14F-4D97-AF65-F5344CB8AC3E}">
        <p14:creationId xmlns:p14="http://schemas.microsoft.com/office/powerpoint/2010/main" val="2927895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provides</a:t>
            </a:r>
            <a:r>
              <a:rPr lang="en-US" baseline="0" dirty="0"/>
              <a:t> a view of the battle area from near the highest point of Mount Gilboa. The dark hill just to the right of center in the distance is the Hill of Moreh, at the base of which (at Shunem) was the Philistine camp when the battle began (1 Sam 28:4).</a:t>
            </a:r>
          </a:p>
          <a:p>
            <a:endParaRPr lang="en-US" dirty="0"/>
          </a:p>
          <a:p>
            <a:r>
              <a:rPr lang="en-US" dirty="0"/>
              <a:t>tb033007244</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27564308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slopes of Mount Gilboa are partially forested today. It is generally thought that the area was more heavily forested in antiquity (cf. Josh 17:15-18).</a:t>
            </a:r>
          </a:p>
          <a:p>
            <a:endParaRPr lang="en-US" dirty="0"/>
          </a:p>
          <a:p>
            <a:r>
              <a:rPr lang="en-US" dirty="0"/>
              <a:t>tb032505976</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27564308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story given by the youth seems to be at least in part fabricated, although there are elements that are genuine. Scholars</a:t>
            </a:r>
            <a:r>
              <a:rPr lang="en-US" baseline="0" dirty="0"/>
              <a:t> are divided on whether “leaning on his spear” was intended to suggest attempted suicide or simply exhaustion. The statement attributed to Saul in verse 9 probably supports the former. Either way, 1 Samuel 31:4 indicates that Saul fell on his sword, not his spear. </a:t>
            </a:r>
            <a:r>
              <a:rPr lang="en-US" dirty="0"/>
              <a:t>This artifact was photographed in the University of Pennsylvania Museum of Archaeology and Anthropology.</a:t>
            </a:r>
          </a:p>
          <a:p>
            <a:endParaRPr lang="en-US" dirty="0"/>
          </a:p>
          <a:p>
            <a:r>
              <a:rPr lang="en-US" dirty="0"/>
              <a:t>tb072311485</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7011036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These basalt and limestone reliefs were photographed in the Ankara Museum of Anatolian Civilizations.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adr1006031462</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38507147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a:t>
            </a:r>
            <a:r>
              <a:rPr lang="en-US" baseline="0" dirty="0"/>
              <a:t> was discovered in the </a:t>
            </a:r>
            <a:r>
              <a:rPr lang="en-US" dirty="0"/>
              <a:t>area of King’s Gate</a:t>
            </a:r>
            <a:r>
              <a:rPr lang="en-US" baseline="0" dirty="0"/>
              <a:t> at Carchemish. It</a:t>
            </a:r>
            <a:r>
              <a:rPr lang="en-US" dirty="0"/>
              <a:t> was photographed in the Ankara Museum of Anatolian Civilizations.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adr1006031840</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24203128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sketch of an Egyptian chariot is about a century older than</a:t>
            </a:r>
            <a:r>
              <a:rPr lang="en-US" baseline="0" dirty="0"/>
              <a:t> the events of this verse. The Egyptian king is shown standing in his chariot and grasping his enemies by the hair with his left hand. Below the horses that pull the chariot is a lion that is attacking other enemy soldiers. This </a:t>
            </a:r>
            <a:r>
              <a:rPr lang="en-US" dirty="0"/>
              <a:t>artifact was photographed in the Egyptian Museum in Cairo.</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adr1603194775c</a:t>
            </a: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13752531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display was</a:t>
            </a:r>
            <a:r>
              <a:rPr lang="en-US" baseline="0" dirty="0"/>
              <a:t> photographed at the International Museum of the Horse in Kentucky.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adr1601179733</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33148910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effectLst/>
                <a:latin typeface="+mn-lt"/>
                <a:ea typeface="+mn-ea"/>
                <a:cs typeface="+mn-cs"/>
              </a:rPr>
              <a:t>This illustration comes from </a:t>
            </a:r>
            <a:r>
              <a:rPr lang="x-none" sz="1200" kern="1200" dirty="0">
                <a:effectLst/>
                <a:latin typeface="+mn-lt"/>
                <a:ea typeface="+mn-ea"/>
                <a:cs typeface="+mn-cs"/>
              </a:rPr>
              <a:t>Sir Austen Henry </a:t>
            </a:r>
            <a:r>
              <a:rPr lang="en-US" sz="1200" kern="1200" dirty="0">
                <a:effectLst/>
                <a:latin typeface="+mn-lt"/>
                <a:ea typeface="+mn-ea"/>
                <a:cs typeface="+mn-cs"/>
              </a:rPr>
              <a:t>Layard, </a:t>
            </a:r>
            <a:r>
              <a:rPr lang="en-US" sz="1200" i="1" kern="1200" dirty="0">
                <a:effectLst/>
                <a:latin typeface="+mn-lt"/>
                <a:ea typeface="+mn-ea"/>
                <a:cs typeface="+mn-cs"/>
              </a:rPr>
              <a:t>Second Series of the Monuments of Nineveh</a:t>
            </a:r>
            <a:r>
              <a:rPr lang="en-US" sz="1200" kern="1200" dirty="0">
                <a:effectLst/>
                <a:latin typeface="+mn-lt"/>
                <a:ea typeface="+mn-ea"/>
                <a:cs typeface="+mn-cs"/>
              </a:rPr>
              <a:t>, published in 1853. Public domain, from The New York Public </a:t>
            </a:r>
            <a:r>
              <a:rPr lang="x-none" sz="1200" kern="1200" dirty="0">
                <a:effectLst/>
                <a:latin typeface="+mn-lt"/>
                <a:ea typeface="+mn-ea"/>
                <a:cs typeface="+mn-cs"/>
              </a:rPr>
              <a:t>Library, </a:t>
            </a:r>
            <a:r>
              <a:rPr lang="x-none"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https://digitalcollections.nypl.org/items/510d47dc-474e-a3d9-e040-e00a18064a99</a:t>
            </a:r>
            <a:endParaRPr lang="en-US" dirty="0">
              <a:latin typeface="Calibri"/>
            </a:endParaRPr>
          </a:p>
          <a:p>
            <a:endParaRPr lang="en-US" dirty="0">
              <a:latin typeface="Calibri"/>
            </a:endParaRPr>
          </a:p>
          <a:p>
            <a:r>
              <a:rPr lang="en-US" dirty="0">
                <a:latin typeface="Calibri"/>
              </a:rPr>
              <a:t>nypl</a:t>
            </a:r>
            <a:r>
              <a:rPr lang="en-US" sz="1200" b="0" i="0" kern="1200" dirty="0">
                <a:effectLst/>
                <a:latin typeface="+mn-lt"/>
                <a:ea typeface="+mn-ea"/>
                <a:cs typeface="+mn-cs"/>
              </a:rPr>
              <a:t>494764</a:t>
            </a:r>
            <a:endParaRPr lang="en-US" dirty="0">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26844629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comes from the palace of Sennacherib at Nineveh.</a:t>
            </a:r>
            <a:r>
              <a:rPr lang="en-US" baseline="0" dirty="0"/>
              <a:t> It </a:t>
            </a:r>
            <a:r>
              <a:rPr lang="en-US" dirty="0"/>
              <a:t>was photographed</a:t>
            </a:r>
            <a:r>
              <a:rPr lang="en-US" baseline="0" dirty="0"/>
              <a:t> at the British Museum.</a:t>
            </a:r>
          </a:p>
          <a:p>
            <a:endParaRPr lang="en-US" dirty="0"/>
          </a:p>
          <a:p>
            <a:r>
              <a:rPr lang="en-US" dirty="0"/>
              <a:t>adr1805195001</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39134492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marble mask is thought to be a Late Hellenistic</a:t>
            </a:r>
            <a:r>
              <a:rPr lang="en-US" baseline="0" dirty="0"/>
              <a:t> copy of an original from the 4th century BC. It was photographed at the </a:t>
            </a:r>
            <a:r>
              <a:rPr lang="en-US" dirty="0"/>
              <a:t>National Archaeological Museum in Athens.</a:t>
            </a:r>
          </a:p>
          <a:p>
            <a:endParaRPr lang="en-US" dirty="0"/>
          </a:p>
          <a:p>
            <a:r>
              <a:rPr lang="en-US" dirty="0"/>
              <a:t>tb011117501b</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16954056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Although the battle between the forces of Saul and those of the Philistines began on the plain before Jezreel, the Israelites quickly fell back to Mount Gilboa. It was somewhere on that ridge that Saul killed himself by falling on his</a:t>
            </a:r>
            <a:r>
              <a:rPr lang="en-US" sz="1200" baseline="0" dirty="0"/>
              <a:t> sword (1 Sam 31:4)</a:t>
            </a:r>
            <a:r>
              <a:rPr lang="en-US" sz="1200" dirty="0"/>
              <a:t>. </a:t>
            </a:r>
          </a:p>
          <a:p>
            <a:endParaRPr lang="en-US" sz="1200" dirty="0"/>
          </a:p>
          <a:p>
            <a:r>
              <a:rPr lang="en-US" sz="1200" dirty="0"/>
              <a:t>tb121704019</a:t>
            </a:r>
            <a:endParaRPr lang="en-US" dirty="0"/>
          </a:p>
        </p:txBody>
      </p:sp>
    </p:spTree>
    <p:extLst>
      <p:ext uri="{BB962C8B-B14F-4D97-AF65-F5344CB8AC3E}">
        <p14:creationId xmlns:p14="http://schemas.microsoft.com/office/powerpoint/2010/main" val="2927895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young man finally identifies himself as a non-Israelite. David</a:t>
            </a:r>
            <a:r>
              <a:rPr lang="en-US" baseline="0" dirty="0"/>
              <a:t> had just engaged in battle himself with the Amalekites (1 Sam 29–30), some of whom were described as making their escape on camels. </a:t>
            </a:r>
            <a:r>
              <a:rPr lang="en-US" dirty="0"/>
              <a:t>This relief, which is part of the British Museum collection, was photographed at the Getty Villa in southern California. </a:t>
            </a:r>
          </a:p>
          <a:p>
            <a:endParaRPr lang="en-US" dirty="0"/>
          </a:p>
          <a:p>
            <a:r>
              <a:rPr lang="en-US" dirty="0"/>
              <a:t>tb100919331</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16954056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relief</a:t>
            </a:r>
            <a:r>
              <a:rPr lang="en-US" sz="1200" kern="1200" baseline="0" dirty="0">
                <a:solidFill>
                  <a:schemeClr val="tx1"/>
                </a:solidFill>
                <a:effectLst/>
                <a:latin typeface="+mn-lt"/>
                <a:ea typeface="+mn-ea"/>
                <a:cs typeface="+mn-cs"/>
              </a:rPr>
              <a:t> comes from the gates of the Assyrian city of Balawat. The gates were installed during the reign of Shalmaneser III. This relief was photographed at the British Museum.</a:t>
            </a: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adr1805194209</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28826903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 in the British Museum.</a:t>
            </a:r>
          </a:p>
          <a:p>
            <a:endParaRPr lang="en-US" dirty="0"/>
          </a:p>
          <a:p>
            <a:r>
              <a:rPr lang="en-US" dirty="0"/>
              <a:t>tb112004323</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16954056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text gives no indication of the size</a:t>
            </a:r>
            <a:r>
              <a:rPr lang="en-US" sz="1200" kern="1200" baseline="0" dirty="0">
                <a:solidFill>
                  <a:schemeClr val="tx1"/>
                </a:solidFill>
                <a:effectLst/>
                <a:latin typeface="+mn-lt"/>
                <a:ea typeface="+mn-ea"/>
                <a:cs typeface="+mn-cs"/>
              </a:rPr>
              <a:t> of the crown, nor what it was made of. </a:t>
            </a:r>
            <a:r>
              <a:rPr lang="en-US" sz="1200" kern="1200" dirty="0">
                <a:solidFill>
                  <a:schemeClr val="tx1"/>
                </a:solidFill>
                <a:effectLst/>
                <a:latin typeface="+mn-lt"/>
                <a:ea typeface="+mn-ea"/>
                <a:cs typeface="+mn-cs"/>
              </a:rPr>
              <a:t>The small faience head shown</a:t>
            </a:r>
            <a:r>
              <a:rPr lang="en-US" sz="1200" kern="1200" baseline="0" dirty="0">
                <a:solidFill>
                  <a:schemeClr val="tx1"/>
                </a:solidFill>
                <a:effectLst/>
                <a:latin typeface="+mn-lt"/>
                <a:ea typeface="+mn-ea"/>
                <a:cs typeface="+mn-cs"/>
              </a:rPr>
              <a:t> here was discovered at Abel Beth </a:t>
            </a:r>
            <a:r>
              <a:rPr lang="en-US" sz="1200" kern="1200" baseline="0" dirty="0" err="1">
                <a:solidFill>
                  <a:schemeClr val="tx1"/>
                </a:solidFill>
                <a:effectLst/>
                <a:latin typeface="+mn-lt"/>
                <a:ea typeface="+mn-ea"/>
                <a:cs typeface="+mn-cs"/>
              </a:rPr>
              <a:t>Maacah</a:t>
            </a:r>
            <a:r>
              <a:rPr lang="en-US" sz="1200" kern="1200" baseline="0" dirty="0">
                <a:solidFill>
                  <a:schemeClr val="tx1"/>
                </a:solidFill>
                <a:effectLst/>
                <a:latin typeface="+mn-lt"/>
                <a:ea typeface="+mn-ea"/>
                <a:cs typeface="+mn-cs"/>
              </a:rPr>
              <a:t>, a site on the northern edge of the modern state of Israel, in 2018. It</a:t>
            </a:r>
            <a:r>
              <a:rPr lang="en-US" sz="1200" kern="1200" dirty="0">
                <a:solidFill>
                  <a:schemeClr val="tx1"/>
                </a:solidFill>
                <a:effectLst/>
                <a:latin typeface="+mn-lt"/>
                <a:ea typeface="+mn-ea"/>
                <a:cs typeface="+mn-cs"/>
              </a:rPr>
              <a:t> is about 2 inches (50 mm) tall</a:t>
            </a:r>
            <a:r>
              <a:rPr lang="en-US" sz="1200" kern="1200" baseline="0" dirty="0">
                <a:solidFill>
                  <a:schemeClr val="tx1"/>
                </a:solidFill>
                <a:effectLst/>
                <a:latin typeface="+mn-lt"/>
                <a:ea typeface="+mn-ea"/>
                <a:cs typeface="+mn-cs"/>
              </a:rPr>
              <a:t> and</a:t>
            </a:r>
            <a:r>
              <a:rPr lang="en-US" sz="1200" kern="1200" dirty="0">
                <a:solidFill>
                  <a:schemeClr val="tx1"/>
                </a:solidFill>
                <a:effectLst/>
                <a:latin typeface="+mn-lt"/>
                <a:ea typeface="+mn-ea"/>
                <a:cs typeface="+mn-cs"/>
              </a:rPr>
              <a:t> is thought to be a depiction of an Israelite ruler, perhaps a king of ancient Israel. It was photographed</a:t>
            </a:r>
            <a:r>
              <a:rPr lang="en-US" sz="1200" kern="1200" baseline="0" dirty="0">
                <a:solidFill>
                  <a:schemeClr val="tx1"/>
                </a:solidFill>
                <a:effectLst/>
                <a:latin typeface="+mn-lt"/>
                <a:ea typeface="+mn-ea"/>
                <a:cs typeface="+mn-cs"/>
              </a:rPr>
              <a:t> in the </a:t>
            </a:r>
            <a:r>
              <a:rPr lang="en-US" sz="1200" kern="1200" dirty="0">
                <a:solidFill>
                  <a:schemeClr val="tx1"/>
                </a:solidFill>
                <a:effectLst/>
                <a:latin typeface="+mn-lt"/>
                <a:ea typeface="+mn-ea"/>
                <a:cs typeface="+mn-cs"/>
              </a:rPr>
              <a:t>Israel Museum.</a:t>
            </a:r>
            <a:endParaRPr lang="en-US" dirty="0"/>
          </a:p>
          <a:p>
            <a:endParaRPr lang="en-US" dirty="0"/>
          </a:p>
          <a:p>
            <a:r>
              <a:rPr lang="en-US" dirty="0"/>
              <a:t>adr1806199367</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36219608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Phoenician crown from approximately the time of Saul </a:t>
            </a:r>
            <a:r>
              <a:rPr lang="en-US" dirty="0"/>
              <a:t>is decorated with images of Phoenician goddesses, round discs, and lotuses. This crown</a:t>
            </a:r>
            <a:r>
              <a:rPr lang="en-US" baseline="0" dirty="0"/>
              <a:t> was photographed at the Walters Art Museum in Baltimore. </a:t>
            </a:r>
            <a:endParaRPr lang="en-US"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adr1311245384</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362196089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broken bracelet is from approximately the time of Saul. Interestingly, it was recovered from Beth Shean, the city where</a:t>
            </a:r>
            <a:r>
              <a:rPr lang="en-US" baseline="0" dirty="0"/>
              <a:t> Saul’s body was hung after his death (1 Sam 31</a:t>
            </a:r>
            <a:r>
              <a:rPr lang="en-US" baseline="0" dirty="0">
                <a:sym typeface="Wingdings" panose="05000000000000000000" pitchFamily="2" charset="2"/>
              </a:rPr>
              <a:t>:10). This artifact</a:t>
            </a:r>
            <a:r>
              <a:rPr lang="en-US" dirty="0"/>
              <a:t> was photographed at the University of Pennsylvania Museum of Archaeology and Anthropology.</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adr1605267041</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36219608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bracelet was photographed at the Istanbul</a:t>
            </a:r>
            <a:r>
              <a:rPr lang="en-US" baseline="0" dirty="0"/>
              <a:t> Archaeological Museum</a:t>
            </a:r>
            <a:r>
              <a:rPr lang="en-US"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tb122916502</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362196089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These bracelets are about two centuries older than the time of Saul; they demonstrate the kind of craftsmanship that might have been used on his bracelet. These</a:t>
            </a:r>
            <a:r>
              <a:rPr lang="en-US" baseline="0" dirty="0"/>
              <a:t> bracelets</a:t>
            </a:r>
            <a:r>
              <a:rPr lang="en-US" dirty="0"/>
              <a:t> were photographed at the Hecht </a:t>
            </a:r>
            <a:r>
              <a:rPr lang="en-US" baseline="0" dirty="0"/>
              <a:t>Museum at the University of Haifa</a:t>
            </a:r>
            <a:r>
              <a:rPr lang="en-US"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adr1805220353</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36219608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It was common for ancient kings to adorn themselves with jewelry. In addition to a crown and wrist bracelets,</a:t>
            </a:r>
            <a:r>
              <a:rPr lang="en-US" baseline="0" dirty="0"/>
              <a:t> this relief of Sennacherib depicts him with bracelets on his upper arms and with earrings. </a:t>
            </a:r>
            <a:r>
              <a:rPr lang="en-US" dirty="0"/>
              <a:t>This relief was photographed at the Oriental Institute</a:t>
            </a:r>
            <a:r>
              <a:rPr lang="en-US" baseline="0" dirty="0"/>
              <a:t> Museum at the University of Chicago.</a:t>
            </a:r>
            <a:endParaRPr lang="en-US" dirty="0"/>
          </a:p>
          <a:p>
            <a:pPr marL="0" indent="0" algn="l" defTabSz="914400" rtl="0" eaLnBrk="1" fontAlgn="auto" latinLnBrk="0" hangingPunct="1">
              <a:spcBef>
                <a:spcPts val="0"/>
              </a:spcBef>
              <a:spcAft>
                <a:spcPts val="0"/>
              </a:spcAft>
              <a:buClrTx/>
              <a:buSzTx/>
              <a:buFontTx/>
              <a:buNone/>
              <a:tabLst/>
              <a:defRPr/>
            </a:pPr>
            <a:endParaRPr lang="en-US" dirty="0">
              <a:solidFill>
                <a:srgbClr val="000000"/>
              </a:solidFill>
              <a:latin typeface="Calibri"/>
            </a:endParaRPr>
          </a:p>
          <a:p>
            <a:pPr marL="0" indent="0" algn="l" defTabSz="914400" rtl="0" eaLnBrk="1" fontAlgn="auto" latinLnBrk="0" hangingPunct="1">
              <a:spcBef>
                <a:spcPts val="0"/>
              </a:spcBef>
              <a:spcAft>
                <a:spcPts val="0"/>
              </a:spcAft>
              <a:buClrTx/>
              <a:buSzTx/>
              <a:buFontTx/>
              <a:buNone/>
              <a:tabLst/>
              <a:defRPr/>
            </a:pPr>
            <a:r>
              <a:rPr lang="en-US" dirty="0"/>
              <a:t>adr071011280</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198849071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This relief of an Assyrian king was photographed at the British Museum.</a:t>
            </a:r>
          </a:p>
          <a:p>
            <a:pPr>
              <a:defRPr/>
            </a:pPr>
            <a:endParaRPr lang="en-US" dirty="0">
              <a:solidFill>
                <a:srgbClr val="000000"/>
              </a:solidFill>
              <a:latin typeface="Calibri"/>
            </a:endParaRPr>
          </a:p>
          <a:p>
            <a:pPr marL="0" indent="0" algn="l" defTabSz="914400" rtl="0" eaLnBrk="1" fontAlgn="auto" latinLnBrk="0" hangingPunct="1">
              <a:spcBef>
                <a:spcPts val="0"/>
              </a:spcBef>
              <a:spcAft>
                <a:spcPts val="0"/>
              </a:spcAft>
              <a:buClrTx/>
              <a:buSzTx/>
              <a:buFontTx/>
              <a:buNone/>
              <a:tabLst/>
              <a:defRPr/>
            </a:pPr>
            <a:r>
              <a:rPr lang="en-US" dirty="0"/>
              <a:t>tb0929197029</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19884907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image of this o</a:t>
            </a:r>
            <a:r>
              <a:rPr lang="en-US" dirty="0"/>
              <a:t>il on canvas painting </a:t>
            </a:r>
            <a:r>
              <a:rPr lang="en-US" sz="1200" kern="1200" dirty="0">
                <a:solidFill>
                  <a:schemeClr val="tx1"/>
                </a:solidFill>
                <a:effectLst/>
                <a:latin typeface="+mn-lt"/>
                <a:ea typeface="+mn-ea"/>
                <a:cs typeface="+mn-cs"/>
              </a:rPr>
              <a:t>comes from Tel Aviv Museum of Art and is in the public domain, via Wikimedia Commons</a:t>
            </a:r>
            <a:r>
              <a:rPr lang="en-US" dirty="0"/>
              <a:t>: https://commons.wikimedia.org/wiki/File:Elie_Marcuse_saul.jpg.</a:t>
            </a:r>
          </a:p>
          <a:p>
            <a:endParaRPr lang="en-US" dirty="0"/>
          </a:p>
          <a:p>
            <a:r>
              <a:rPr lang="en-US" sz="1200" kern="1200" dirty="0">
                <a:solidFill>
                  <a:schemeClr val="tx1"/>
                </a:solidFill>
                <a:effectLst/>
                <a:latin typeface="+mn-lt"/>
                <a:ea typeface="+mn-ea"/>
                <a:cs typeface="+mn-cs"/>
              </a:rPr>
              <a:t>wiki0522200610581972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5188565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dirty="0"/>
              <a:t>This sculpture was photographed at the </a:t>
            </a:r>
            <a:r>
              <a:rPr lang="en-US" dirty="0" err="1"/>
              <a:t>Yad</a:t>
            </a:r>
            <a:r>
              <a:rPr lang="en-US" dirty="0"/>
              <a:t> </a:t>
            </a:r>
            <a:r>
              <a:rPr lang="en-US" dirty="0" err="1"/>
              <a:t>HaShmonah</a:t>
            </a:r>
            <a:r>
              <a:rPr lang="en-US" dirty="0"/>
              <a:t> Biblical Gardens.</a:t>
            </a:r>
          </a:p>
          <a:p>
            <a:endParaRPr lang="en-US" dirty="0"/>
          </a:p>
          <a:p>
            <a:r>
              <a:rPr lang="en-US" dirty="0"/>
              <a:t>tb052816715</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118076257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Gamal Abdel Nasser Hussein was the second president of Egypt, serving from 1954 until his death in 1970.</a:t>
            </a:r>
          </a:p>
          <a:p>
            <a:endParaRPr lang="en-US" dirty="0"/>
          </a:p>
          <a:p>
            <a:r>
              <a:rPr lang="en-US" dirty="0"/>
              <a:t>db7010017808</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376746378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roughly rendered relief depicts women in a state of mourning. They demonstrate grief by throwing</a:t>
            </a:r>
            <a:r>
              <a:rPr lang="en-US" baseline="0" dirty="0"/>
              <a:t> dust on their heads and even by falling to the ground. </a:t>
            </a:r>
            <a:r>
              <a:rPr lang="en-US" dirty="0"/>
              <a:t>This image comes from the Brooklyn Museum and is in the public domain. Source https://www.brooklynmuseum.org/opencollection/objects/3942</a:t>
            </a:r>
          </a:p>
          <a:p>
            <a:endParaRPr lang="en-US" dirty="0"/>
          </a:p>
          <a:p>
            <a:r>
              <a:rPr lang="en-US" dirty="0"/>
              <a:t>bmny3942</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376746378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These weapons were photographed at the National Museum of Iran in Tehran.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tb0514183987</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343775016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Amalekites were descendants of Esau and are usually associated with the Negev and southern deserts,</a:t>
            </a:r>
            <a:r>
              <a:rPr lang="en-US" baseline="0" dirty="0"/>
              <a:t> illustrated here by a Bedouin man on a camel. </a:t>
            </a:r>
            <a:r>
              <a:rPr lang="en-US" dirty="0"/>
              <a:t>This American Colony photo was taken between 1900 and 1920.</a:t>
            </a:r>
          </a:p>
          <a:p>
            <a:endParaRPr lang="en-US" dirty="0"/>
          </a:p>
          <a:p>
            <a:r>
              <a:rPr lang="en-US" dirty="0"/>
              <a:t>mat00709</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159960292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This relief was photographed at the Vatican Museums</a:t>
            </a:r>
            <a:r>
              <a:rPr lang="en-US" sz="1200" kern="1200" dirty="0">
                <a:solidFill>
                  <a:schemeClr val="tx1"/>
                </a:solidFill>
                <a:effectLst/>
                <a:latin typeface="+mn-lt"/>
                <a:ea typeface="+mn-ea"/>
                <a:cs typeface="+mn-cs"/>
              </a:rPr>
              <a:t>.</a:t>
            </a: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tb0512176440</a:t>
            </a:r>
            <a:endParaRPr lang="en-US" dirty="0">
              <a:latin typeface="Times New Roman" pitchFamily="18" charset="0"/>
            </a:endParaRPr>
          </a:p>
        </p:txBody>
      </p:sp>
    </p:spTree>
    <p:extLst>
      <p:ext uri="{BB962C8B-B14F-4D97-AF65-F5344CB8AC3E}">
        <p14:creationId xmlns:p14="http://schemas.microsoft.com/office/powerpoint/2010/main" val="45187200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David’s reference to Saul as “Yahweh’s anointed” (Heb. </a:t>
            </a:r>
            <a:r>
              <a:rPr lang="en-US" sz="1200" b="0" i="1" kern="1200" dirty="0" err="1">
                <a:solidFill>
                  <a:schemeClr val="tx1"/>
                </a:solidFill>
                <a:effectLst/>
                <a:latin typeface="+mn-lt"/>
                <a:ea typeface="+mn-ea"/>
                <a:cs typeface="+mn-cs"/>
              </a:rPr>
              <a:t>meshiach</a:t>
            </a:r>
            <a:r>
              <a:rPr lang="en-US" sz="1200" b="0" i="1" kern="1200" dirty="0">
                <a:solidFill>
                  <a:schemeClr val="tx1"/>
                </a:solidFill>
                <a:effectLst/>
                <a:latin typeface="+mn-lt"/>
                <a:ea typeface="+mn-ea"/>
                <a:cs typeface="+mn-cs"/>
              </a:rPr>
              <a:t> Yahweh</a:t>
            </a:r>
            <a:r>
              <a:rPr lang="en-US" sz="1200" b="0" i="0" kern="1200" dirty="0">
                <a:solidFill>
                  <a:schemeClr val="tx1"/>
                </a:solidFill>
                <a:effectLst/>
                <a:latin typeface="+mn-lt"/>
                <a:ea typeface="+mn-ea"/>
                <a:cs typeface="+mn-cs"/>
              </a:rPr>
              <a:t>, </a:t>
            </a:r>
            <a:r>
              <a:rPr lang="he-IL" sz="1200" b="0" i="0" u="none" strike="noStrike" kern="1200" baseline="0" dirty="0">
                <a:solidFill>
                  <a:schemeClr val="tx1"/>
                </a:solidFill>
                <a:latin typeface="+mn-lt"/>
                <a:ea typeface="+mn-ea"/>
                <a:cs typeface="+mn-cs"/>
              </a:rPr>
              <a:t>מְשִׁיחַ יְהוָה</a:t>
            </a:r>
            <a:r>
              <a:rPr lang="en-US" sz="1200" b="0" i="0" kern="1200" dirty="0">
                <a:solidFill>
                  <a:schemeClr val="tx1"/>
                </a:solidFill>
                <a:effectLst/>
                <a:latin typeface="+mn-lt"/>
                <a:ea typeface="+mn-ea"/>
                <a:cs typeface="+mn-cs"/>
              </a:rPr>
              <a:t>) recalls the anointing of Saul as king by Samuel (1 Sam 10:1). </a:t>
            </a:r>
            <a:r>
              <a:rPr lang="en-US" dirty="0"/>
              <a:t>This image comes from Adolf </a:t>
            </a:r>
            <a:r>
              <a:rPr lang="en-US" dirty="0" err="1"/>
              <a:t>Hult</a:t>
            </a:r>
            <a:r>
              <a:rPr lang="en-US" dirty="0"/>
              <a:t> and is in the public domain, via Wikimedia Commons: https://commons.wikimedia.org/wiki/File:Bible_primer,_Old_Testament,_for_use_in_the_primary_department_of_Sunday_schools_(1919)_(14759101386).jpg.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wiki147591013861919</a:t>
            </a:r>
          </a:p>
        </p:txBody>
      </p:sp>
    </p:spTree>
    <p:extLst>
      <p:ext uri="{BB962C8B-B14F-4D97-AF65-F5344CB8AC3E}">
        <p14:creationId xmlns:p14="http://schemas.microsoft.com/office/powerpoint/2010/main" val="45187200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mat05678</a:t>
            </a: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159960292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relief was photographed at the </a:t>
            </a:r>
            <a:r>
              <a:rPr lang="en-US" dirty="0"/>
              <a:t>National Museum of Antiquities (Rijksmuseum van Oudheden) in Leiden.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adr1805206778</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159960292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latin typeface="+mn-lt"/>
              </a:rPr>
              <a:t>This image of a gouache on board painting is in the public domain, via The Jewish Museum: https://thejewishmuseum.org/collection/26523-david-causes-an-amalekite-to-be-slain.</a:t>
            </a:r>
          </a:p>
          <a:p>
            <a:endParaRPr lang="en-US" baseline="0" dirty="0">
              <a:latin typeface="+mn-lt"/>
            </a:endParaRPr>
          </a:p>
          <a:p>
            <a:r>
              <a:rPr lang="en-US" baseline="0" dirty="0">
                <a:latin typeface="+mn-lt"/>
              </a:rPr>
              <a:t>tjm26523</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15996029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krater was photographed at the British Museum. </a:t>
            </a:r>
            <a:r>
              <a:rPr lang="en-US" baseline="0" dirty="0"/>
              <a:t>A removable graphic has been added to avoid causing offense or surprise.</a:t>
            </a:r>
          </a:p>
          <a:p>
            <a:endParaRPr lang="en-US" dirty="0"/>
          </a:p>
          <a:p>
            <a:r>
              <a:rPr lang="en-US" dirty="0"/>
              <a:t>tb0929198094r</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205763084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statue of a dying soldier shown here is part of a collection of such statues from Pergamon that are thought to have been part of a votive offering. Scholars consider them to be 2nd century AD copies of 2nd century BC originals. This sculpture was photographed at the </a:t>
            </a:r>
            <a:r>
              <a:rPr lang="en-US" dirty="0"/>
              <a:t>Naples Archaeological</a:t>
            </a:r>
            <a:r>
              <a:rPr lang="en-US" baseline="0" dirty="0"/>
              <a:t> Museum.</a:t>
            </a:r>
          </a:p>
          <a:p>
            <a:endParaRPr lang="en-US" baseline="0" dirty="0"/>
          </a:p>
          <a:p>
            <a:r>
              <a:rPr lang="en-US" dirty="0"/>
              <a:t>tb0515171472</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338151048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“Jonathan Street” is located in the German Colony neighborhood, southwest of the Old City.</a:t>
            </a:r>
          </a:p>
          <a:p>
            <a:endParaRPr lang="en-US" dirty="0"/>
          </a:p>
          <a:p>
            <a:r>
              <a:rPr lang="en-US" dirty="0"/>
              <a:t>lbd102318930</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338151048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was photographed in the Louvre Museum.</a:t>
            </a:r>
          </a:p>
          <a:p>
            <a:endParaRPr lang="en-US" dirty="0"/>
          </a:p>
          <a:p>
            <a:r>
              <a:rPr lang="en-US" dirty="0"/>
              <a:t>tb060408488</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318299963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word “bow” (Heb. </a:t>
            </a:r>
            <a:r>
              <a:rPr lang="en-US" i="1" baseline="0" dirty="0" err="1"/>
              <a:t>qesheth</a:t>
            </a:r>
            <a:r>
              <a:rPr lang="en-US" baseline="0" dirty="0"/>
              <a:t>, </a:t>
            </a:r>
            <a:r>
              <a:rPr lang="he-IL" sz="1200" b="0" i="0" u="none" strike="noStrike" kern="1200" baseline="0" dirty="0">
                <a:solidFill>
                  <a:schemeClr val="tx1"/>
                </a:solidFill>
                <a:latin typeface="+mn-lt"/>
                <a:ea typeface="+mn-ea"/>
                <a:cs typeface="+mn-cs"/>
              </a:rPr>
              <a:t>קֶשֶׁת</a:t>
            </a:r>
            <a:r>
              <a:rPr lang="en-US" baseline="0" dirty="0"/>
              <a:t>) refers to the weapon. It is not certain where this name came from; the “song of the bow” may have been the name of the song, although the</a:t>
            </a:r>
            <a:r>
              <a:rPr lang="en-US" dirty="0"/>
              <a:t> LXX and MT differ in</a:t>
            </a:r>
            <a:r>
              <a:rPr lang="en-US" baseline="0" dirty="0"/>
              <a:t> this passage. This relief was photographed at the British Museum.</a:t>
            </a:r>
          </a:p>
          <a:p>
            <a:endParaRPr lang="en-US" baseline="0" dirty="0">
              <a:solidFill>
                <a:srgbClr val="000000"/>
              </a:solidFill>
              <a:latin typeface="Calibri"/>
            </a:endParaRPr>
          </a:p>
          <a:p>
            <a:pPr>
              <a:defRPr/>
            </a:pPr>
            <a:r>
              <a:rPr lang="en-US" dirty="0"/>
              <a:t>cm170512500</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92692132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“book of Jashar” is cited in this passage (2 Sam 1:18) and also in Joshua 10:12-13 in connection with Israel’s victory over the Amorites at Gibeon and Aijalon. The book has not survived.</a:t>
            </a:r>
          </a:p>
          <a:p>
            <a:endParaRPr lang="en-US" baseline="0" dirty="0"/>
          </a:p>
          <a:p>
            <a:r>
              <a:rPr lang="en-US" dirty="0"/>
              <a:t>tb102605482</a:t>
            </a:r>
            <a:endParaRPr lang="en-US" baseline="0" dirty="0"/>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92692132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form in which the Book of Jashar would have been kept, like other literature of the time, was a scroll. One of these scribes pictured here is using a writing board with a palette, while the other has a scroll. This image comes from The Metropolitan Museum of Art, public domain, Rogers Fund and Edward S. Harkness Gift, 1920, accession number 20.3.11-SCRIBES, http://metmuseum.org/art/collection/search/685330</a:t>
            </a:r>
          </a:p>
          <a:p>
            <a:endParaRPr lang="en-US" dirty="0"/>
          </a:p>
          <a:p>
            <a:r>
              <a:rPr lang="en-US" dirty="0"/>
              <a:t>met685330</a:t>
            </a:r>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92692132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comes from the palace of Sennacherib at Nineveh.</a:t>
            </a:r>
            <a:r>
              <a:rPr lang="en-US" baseline="0" dirty="0"/>
              <a:t> It </a:t>
            </a:r>
            <a:r>
              <a:rPr lang="en-US" dirty="0"/>
              <a:t>was photographed</a:t>
            </a:r>
            <a:r>
              <a:rPr lang="en-US" baseline="0" dirty="0"/>
              <a:t> at the British Museum.</a:t>
            </a:r>
          </a:p>
          <a:p>
            <a:endParaRPr lang="en-US" dirty="0"/>
          </a:p>
          <a:p>
            <a:r>
              <a:rPr lang="en-US" dirty="0"/>
              <a:t>adr1805194997</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391344926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solidFill>
                  <a:srgbClr val="000000"/>
                </a:solidFill>
                <a:ea typeface="ＭＳ Ｐゴシック" pitchFamily="34" charset="-128"/>
                <a:cs typeface="Times New Roman" pitchFamily="18" charset="0"/>
              </a:rPr>
              <a:t>This photo</a:t>
            </a:r>
            <a:r>
              <a:rPr lang="en-US" baseline="0" dirty="0">
                <a:solidFill>
                  <a:srgbClr val="000000"/>
                </a:solidFill>
                <a:ea typeface="ＭＳ Ｐゴシック" pitchFamily="34" charset="-128"/>
                <a:cs typeface="Times New Roman" pitchFamily="18" charset="0"/>
              </a:rPr>
              <a:t> gives a view of Gath as it appeared from the western border of Judah. Gath was located on the large mound visible on the horizon in the center of the photo.</a:t>
            </a:r>
          </a:p>
          <a:p>
            <a:pPr marL="0" indent="0" eaLnBrk="1" hangingPunct="1">
              <a:buFontTx/>
              <a:buNone/>
            </a:pPr>
            <a:endParaRPr lang="en-US" dirty="0">
              <a:solidFill>
                <a:srgbClr val="000000"/>
              </a:solidFill>
              <a:ea typeface="ＭＳ Ｐゴシック" pitchFamily="34" charset="-128"/>
              <a:cs typeface="Times New Roman" pitchFamily="18" charset="0"/>
            </a:endParaRPr>
          </a:p>
          <a:p>
            <a:pPr marL="228600" indent="-228600" eaLnBrk="1" hangingPunct="1"/>
            <a:r>
              <a:rPr lang="en-US" dirty="0">
                <a:solidFill>
                  <a:srgbClr val="000000"/>
                </a:solidFill>
                <a:ea typeface="ＭＳ Ｐゴシック" pitchFamily="34" charset="-128"/>
                <a:cs typeface="Times New Roman" pitchFamily="18" charset="0"/>
              </a:rPr>
              <a:t>tb062300236</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12776129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solidFill>
                  <a:srgbClr val="000000"/>
                </a:solidFill>
                <a:ea typeface="ＭＳ Ｐゴシック" pitchFamily="34" charset="-128"/>
                <a:cs typeface="Times New Roman" pitchFamily="18" charset="0"/>
              </a:rPr>
              <a:t>Gath was one of the five largest Philistine cities, sometimes referred to as the Philistine Pentapolis (cf. 1 Sam 6:17). Eusebius identified Gath as Saphita, from which the modern name es-Safi presumably comes. Saphita is also depicted on the 6th century AD Medeba Map. This is generally accepted today as the correct identification. Tell es-Safi is located 6 miles (10 km) south of Ekron, and the proximity seems to fit the biblical sources. An Arab village was located on the tell until 1948, when it was abandoned because of the war.</a:t>
            </a:r>
          </a:p>
          <a:p>
            <a:pPr marL="0" indent="0" eaLnBrk="1" hangingPunct="1">
              <a:buFontTx/>
              <a:buNone/>
            </a:pPr>
            <a:endParaRPr lang="en-US" sz="1200" dirty="0">
              <a:solidFill>
                <a:srgbClr val="000000"/>
              </a:solidFill>
              <a:ea typeface="ＭＳ Ｐゴシック" pitchFamily="34" charset="-128"/>
              <a:cs typeface="Times New Roman" pitchFamily="18" charset="0"/>
            </a:endParaRPr>
          </a:p>
          <a:p>
            <a:pPr marL="152400" indent="-152400" eaLnBrk="1" hangingPunct="1">
              <a:lnSpc>
                <a:spcPct val="80000"/>
              </a:lnSpc>
            </a:pPr>
            <a:r>
              <a:rPr lang="en-US" sz="1200" dirty="0">
                <a:solidFill>
                  <a:srgbClr val="000000"/>
                </a:solidFill>
                <a:ea typeface="ＭＳ Ｐゴシック" pitchFamily="34" charset="-128"/>
                <a:cs typeface="Times New Roman" pitchFamily="18" charset="0"/>
              </a:rPr>
              <a:t>ws011016493</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13386798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F. J. Bliss and R. A. S. Macalister dug two short seasons at Gath (Tell </a:t>
            </a:r>
            <a:r>
              <a:rPr lang="en-US" dirty="0" err="1"/>
              <a:t>es</a:t>
            </a:r>
            <a:r>
              <a:rPr lang="en-US" dirty="0"/>
              <a:t>-Safi) in 1899. Recent excavations were begun under the direction of </a:t>
            </a:r>
            <a:r>
              <a:rPr lang="en-US" dirty="0" err="1"/>
              <a:t>Aren</a:t>
            </a:r>
            <a:r>
              <a:rPr lang="en-US" dirty="0"/>
              <a:t> Maeir of Bar-</a:t>
            </a:r>
            <a:r>
              <a:rPr lang="en-US" dirty="0" err="1"/>
              <a:t>Ilan</a:t>
            </a:r>
            <a:r>
              <a:rPr lang="en-US" dirty="0"/>
              <a:t> University. The site was surveyed in 1996 and intensive excavations have continued until the present. The survey and excavations determined that the site was almost continuously inhabited from the Chalcolithic period (circa 4000–3150 BC) until AD 1948. It was also found that the site is more than 100 acres (40 ha)—more than four times what was previously thought. </a:t>
            </a:r>
          </a:p>
          <a:p>
            <a:pPr marL="0" indent="0" eaLnBrk="1" hangingPunct="1">
              <a:buFontTx/>
              <a:buNone/>
            </a:pPr>
            <a:endParaRPr lang="en-US" dirty="0"/>
          </a:p>
          <a:p>
            <a:pPr marL="0" indent="0" eaLnBrk="1" hangingPunct="1">
              <a:buFontTx/>
              <a:buNone/>
            </a:pPr>
            <a:r>
              <a:rPr lang="en-US" dirty="0"/>
              <a:t>During the Early and Late Bronze Ages (3150–1200 BC), Gath was one of the larger cities in the region, as it seems that the entire mound was inhabited. The Philistine site flourished in the 12th, 11th, 10th and 9th centuries, but it declined after its destruction by </a:t>
            </a:r>
            <a:r>
              <a:rPr lang="en-US" dirty="0" err="1"/>
              <a:t>Hazael</a:t>
            </a:r>
            <a:r>
              <a:rPr lang="en-US" dirty="0"/>
              <a:t> in the late 9th century. Recent analysis indicates that Gath may have already become Philistine in the late 13th century BC before the famous stand-off between Ramses III and the Sea Peoples that is depicted on the walls of the temple at Medinet Habu. This corresponds with evidence in the biblical text (e.g., Josh 13:3) that Philistines were settled on the coast earlier than the time of Ramses III.</a:t>
            </a:r>
          </a:p>
          <a:p>
            <a:pPr marL="0" indent="0" eaLnBrk="1" hangingPunct="1">
              <a:buFontTx/>
              <a:buNone/>
            </a:pPr>
            <a:endParaRPr lang="en-US" dirty="0"/>
          </a:p>
          <a:p>
            <a:pPr marL="0" marR="0" indent="0" algn="l" defTabSz="914400" rtl="0" eaLnBrk="1" fontAlgn="auto" latinLnBrk="0" hangingPunct="1">
              <a:spcBef>
                <a:spcPts val="0"/>
              </a:spcBef>
              <a:spcAft>
                <a:spcPts val="0"/>
              </a:spcAft>
              <a:buClrTx/>
              <a:buSzTx/>
              <a:buFontTx/>
              <a:buNone/>
              <a:tabLst/>
              <a:defRPr/>
            </a:pPr>
            <a:r>
              <a:rPr lang="en-US" dirty="0"/>
              <a:t>ws041915182</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25446230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tb072404728</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Few tourists visit the site of Gath today, in part because the site has not been developed for tourism, but also because it is out of the way of most tourist itineraries.</a:t>
            </a:r>
          </a:p>
          <a:p>
            <a:endParaRPr lang="en-US" sz="1200" dirty="0"/>
          </a:p>
          <a:p>
            <a:r>
              <a:rPr lang="en-US" sz="1200" dirty="0"/>
              <a:t>tb060906166</a:t>
            </a:r>
            <a:endParaRPr lang="en-US" dirty="0"/>
          </a:p>
        </p:txBody>
      </p:sp>
    </p:spTree>
    <p:extLst>
      <p:ext uri="{BB962C8B-B14F-4D97-AF65-F5344CB8AC3E}">
        <p14:creationId xmlns:p14="http://schemas.microsoft.com/office/powerpoint/2010/main" val="132928366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dirty="0">
                <a:solidFill>
                  <a:srgbClr val="000000"/>
                </a:solidFill>
              </a:rPr>
              <a:t>It is not immediately clear why David singled out Gath and Ashkelon among the five Philistine cities. They were not the extreme cities (north-south or east-west) as might be expected if the intention was to reference all five by citing two. Perhaps the two were the most prominent Philistine cities of the day. David, of course, was very familiar with Gath from his recent visit there (1 Sam 27:1-4), and Ashkelon is mentioned in the story of Samson (</a:t>
            </a:r>
            <a:r>
              <a:rPr lang="en-US" dirty="0" err="1">
                <a:solidFill>
                  <a:srgbClr val="000000"/>
                </a:solidFill>
              </a:rPr>
              <a:t>Judg</a:t>
            </a:r>
            <a:r>
              <a:rPr lang="en-US" dirty="0">
                <a:solidFill>
                  <a:srgbClr val="000000"/>
                </a:solidFill>
              </a:rPr>
              <a:t> 14:19).</a:t>
            </a:r>
          </a:p>
          <a:p>
            <a:pPr marL="0" marR="0" indent="0" algn="l" defTabSz="914400" rtl="0" eaLnBrk="1" fontAlgn="auto" latinLnBrk="0" hangingPunct="1">
              <a:lnSpc>
                <a:spcPct val="100000"/>
              </a:lnSpc>
              <a:spcBef>
                <a:spcPct val="0"/>
              </a:spcBef>
              <a:spcAft>
                <a:spcPts val="0"/>
              </a:spcAft>
              <a:buClrTx/>
              <a:buSzTx/>
              <a:buFontTx/>
              <a:buNone/>
              <a:tabLst/>
              <a:defRPr/>
            </a:pPr>
            <a:endParaRPr lang="en-US" dirty="0">
              <a:solidFill>
                <a:srgbClr val="000000"/>
              </a:solidFill>
            </a:endParaRPr>
          </a:p>
          <a:p>
            <a:pPr marL="0" marR="0" indent="0" algn="l" defTabSz="914400" rtl="0" eaLnBrk="1" fontAlgn="auto" latinLnBrk="0" hangingPunct="1">
              <a:lnSpc>
                <a:spcPct val="100000"/>
              </a:lnSpc>
              <a:spcBef>
                <a:spcPct val="0"/>
              </a:spcBef>
              <a:spcAft>
                <a:spcPts val="0"/>
              </a:spcAft>
              <a:buClrTx/>
              <a:buSzTx/>
              <a:buFontTx/>
              <a:buNone/>
              <a:tabLst/>
              <a:defRPr/>
            </a:pPr>
            <a:r>
              <a:rPr lang="en-US" dirty="0">
                <a:solidFill>
                  <a:srgbClr val="000000"/>
                </a:solidFill>
              </a:rPr>
              <a:t>Ashkelon</a:t>
            </a:r>
            <a:r>
              <a:rPr lang="en-US" baseline="0" dirty="0">
                <a:solidFill>
                  <a:srgbClr val="000000"/>
                </a:solidFill>
              </a:rPr>
              <a:t> is l</a:t>
            </a:r>
            <a:r>
              <a:rPr lang="en-US" dirty="0">
                <a:solidFill>
                  <a:srgbClr val="000000"/>
                </a:solidFill>
              </a:rPr>
              <a:t>ocated 35 miles (56 km) south of Tel Aviv on the Mediterranean coast, and 12 miles (19 km) north of Gaza. The ancient city is spread over a 130-acre (53-ha) site. Although there are no springs at the site, it has good wells. Ashkelon is mentioned in both sets of Execration Texts (ca. 1900 BC), indicating the city’s strategic importance in the border zone between Egypt and Canaan. Almost as big as Hazor, Middle Bronze Ashkelon (2200–1550 BC) was an extremely large Canaanite city, with horseshoe-shaped ramparts and covering 150 acres (61 ha).</a:t>
            </a:r>
            <a:r>
              <a:rPr lang="en-US" baseline="0" dirty="0">
                <a:solidFill>
                  <a:srgbClr val="000000"/>
                </a:solidFill>
              </a:rPr>
              <a:t> </a:t>
            </a:r>
            <a:r>
              <a:rPr lang="en-US" dirty="0"/>
              <a:t>The next slide includes labels.</a:t>
            </a:r>
          </a:p>
          <a:p>
            <a:pPr marL="0" marR="0" indent="0" algn="l" defTabSz="914400" rtl="0" eaLnBrk="1" fontAlgn="auto" latinLnBrk="0" hangingPunct="1">
              <a:lnSpc>
                <a:spcPct val="100000"/>
              </a:lnSpc>
              <a:spcBef>
                <a:spcPct val="0"/>
              </a:spcBef>
              <a:spcAft>
                <a:spcPts val="0"/>
              </a:spcAft>
              <a:buClrTx/>
              <a:buSzTx/>
              <a:buFontTx/>
              <a:buNone/>
              <a:tabLst/>
              <a:defRPr/>
            </a:pPr>
            <a:endParaRPr lang="en-US" dirty="0"/>
          </a:p>
          <a:p>
            <a:pPr marL="0" marR="0" indent="0" algn="l" defTabSz="914400" rtl="0" eaLnBrk="1" fontAlgn="auto" latinLnBrk="0" hangingPunct="1">
              <a:lnSpc>
                <a:spcPct val="100000"/>
              </a:lnSpc>
              <a:spcBef>
                <a:spcPct val="0"/>
              </a:spcBef>
              <a:spcAft>
                <a:spcPts val="0"/>
              </a:spcAft>
              <a:buClrTx/>
              <a:buSzTx/>
              <a:buFontTx/>
              <a:buNone/>
              <a:tabLst/>
              <a:defRPr/>
            </a:pPr>
            <a:r>
              <a:rPr lang="en-US" dirty="0"/>
              <a:t>tbs131050112</a:t>
            </a:r>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dirty="0">
                <a:solidFill>
                  <a:srgbClr val="000000"/>
                </a:solidFill>
              </a:rPr>
              <a:t>It is not immediately clear why David singled out Gath and Ashkelon among the five Philistine cities. They were not the extreme cities (north-south or east-west) as might be expected if the intention was to reference all five by citing two. Perhaps the two were the most prominent Philistine cities of the day. David, of course, was very familiar with Gath from his recent visit there (1 Sam 27:1-4), and Ashkelon is mentioned in the story of Samson (</a:t>
            </a:r>
            <a:r>
              <a:rPr lang="en-US" dirty="0" err="1">
                <a:solidFill>
                  <a:srgbClr val="000000"/>
                </a:solidFill>
              </a:rPr>
              <a:t>Judg</a:t>
            </a:r>
            <a:r>
              <a:rPr lang="en-US" dirty="0">
                <a:solidFill>
                  <a:srgbClr val="000000"/>
                </a:solidFill>
              </a:rPr>
              <a:t> 14:19).</a:t>
            </a:r>
          </a:p>
          <a:p>
            <a:pPr marL="0" marR="0" indent="0" algn="l" defTabSz="914400" rtl="0" eaLnBrk="1" fontAlgn="auto" latinLnBrk="0" hangingPunct="1">
              <a:lnSpc>
                <a:spcPct val="100000"/>
              </a:lnSpc>
              <a:spcBef>
                <a:spcPct val="0"/>
              </a:spcBef>
              <a:spcAft>
                <a:spcPts val="0"/>
              </a:spcAft>
              <a:buClrTx/>
              <a:buSzTx/>
              <a:buFontTx/>
              <a:buNone/>
              <a:tabLst/>
              <a:defRPr/>
            </a:pPr>
            <a:endParaRPr lang="en-US" dirty="0">
              <a:solidFill>
                <a:srgbClr val="000000"/>
              </a:solidFill>
            </a:endParaRPr>
          </a:p>
          <a:p>
            <a:pPr marL="0" marR="0" indent="0" algn="l" defTabSz="914400" rtl="0" eaLnBrk="1" fontAlgn="auto" latinLnBrk="0" hangingPunct="1">
              <a:lnSpc>
                <a:spcPct val="100000"/>
              </a:lnSpc>
              <a:spcBef>
                <a:spcPct val="0"/>
              </a:spcBef>
              <a:spcAft>
                <a:spcPts val="0"/>
              </a:spcAft>
              <a:buClrTx/>
              <a:buSzTx/>
              <a:buFontTx/>
              <a:buNone/>
              <a:tabLst/>
              <a:defRPr/>
            </a:pPr>
            <a:r>
              <a:rPr lang="en-US" dirty="0">
                <a:solidFill>
                  <a:srgbClr val="000000"/>
                </a:solidFill>
              </a:rPr>
              <a:t>Ashkelon</a:t>
            </a:r>
            <a:r>
              <a:rPr lang="en-US" baseline="0" dirty="0">
                <a:solidFill>
                  <a:srgbClr val="000000"/>
                </a:solidFill>
              </a:rPr>
              <a:t> is l</a:t>
            </a:r>
            <a:r>
              <a:rPr lang="en-US" dirty="0">
                <a:solidFill>
                  <a:srgbClr val="000000"/>
                </a:solidFill>
              </a:rPr>
              <a:t>ocated 35 miles (56 km) south of Tel Aviv on the Mediterranean coast, and 12 miles (19 km) north of Gaza. The ancient city is spread over a 130-acre (53-ha) site. Although there are no springs at the site, it has good wells. Ashkelon is mentioned in both sets of Execration Texts (ca. 1900 BC), indicating the city’s strategic importance in the border zone between Egypt and Canaan. Almost as big as Hazor, Middle Bronze Ashkelon (2200–1550 BC) was an extremely large Canaanite city, with horseshoe-shaped ramparts and covering 150 acres (61 ha).</a:t>
            </a:r>
            <a:r>
              <a:rPr lang="en-US" baseline="0" dirty="0">
                <a:solidFill>
                  <a:srgbClr val="000000"/>
                </a:solidFill>
              </a:rPr>
              <a:t> </a:t>
            </a:r>
          </a:p>
          <a:p>
            <a:pPr marL="0" marR="0" indent="0" algn="l" defTabSz="914400" rtl="0" eaLnBrk="1" fontAlgn="auto" latinLnBrk="0" hangingPunct="1">
              <a:lnSpc>
                <a:spcPct val="100000"/>
              </a:lnSpc>
              <a:spcBef>
                <a:spcPct val="0"/>
              </a:spcBef>
              <a:spcAft>
                <a:spcPts val="0"/>
              </a:spcAft>
              <a:buClrTx/>
              <a:buSzTx/>
              <a:buFontTx/>
              <a:buNone/>
              <a:tabLst/>
              <a:defRPr/>
            </a:pPr>
            <a:endParaRPr lang="en-US" dirty="0"/>
          </a:p>
          <a:p>
            <a:pPr marL="0" marR="0" indent="0" algn="l" defTabSz="914400" rtl="0" eaLnBrk="1" fontAlgn="auto" latinLnBrk="0" hangingPunct="1">
              <a:lnSpc>
                <a:spcPct val="100000"/>
              </a:lnSpc>
              <a:spcBef>
                <a:spcPct val="0"/>
              </a:spcBef>
              <a:spcAft>
                <a:spcPts val="0"/>
              </a:spcAft>
              <a:buClrTx/>
              <a:buSzTx/>
              <a:buFontTx/>
              <a:buNone/>
              <a:tabLst/>
              <a:defRPr/>
            </a:pPr>
            <a:r>
              <a:rPr lang="en-US" dirty="0"/>
              <a:t>tbs131050112</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FontTx/>
              <a:buNone/>
            </a:pPr>
            <a:r>
              <a:rPr lang="en-US" dirty="0">
                <a:solidFill>
                  <a:srgbClr val="000000"/>
                </a:solidFill>
              </a:rPr>
              <a:t>Three of the five major Philistine cities were located along the coastal branch of the International Highway leading from Egypt. Because of the presence of sand dunes along the coast, the other cities were built inland and Ashkelon was the only one of the three built along the shore. Encompassing 150 acres (61 ha), the tell of Ashkelon is the largest of the Philistine cities and one of the largest tells in all of ancient Israel. The Philistines of Ashkelon were assimilated by other people groups following the Babylonian</a:t>
            </a:r>
            <a:r>
              <a:rPr lang="en-US" baseline="0" dirty="0">
                <a:solidFill>
                  <a:srgbClr val="000000"/>
                </a:solidFill>
              </a:rPr>
              <a:t> conquest at the end of the</a:t>
            </a:r>
            <a:r>
              <a:rPr lang="en-US" dirty="0">
                <a:solidFill>
                  <a:srgbClr val="000000"/>
                </a:solidFill>
              </a:rPr>
              <a:t> 7th century BC.</a:t>
            </a:r>
            <a:endParaRPr lang="en-US" b="1" dirty="0">
              <a:solidFill>
                <a:srgbClr val="000000"/>
              </a:solidFill>
            </a:endParaRPr>
          </a:p>
          <a:p>
            <a:pPr marL="228600" marR="0" indent="-228600" algn="l" defTabSz="914400" rtl="0" eaLnBrk="1" fontAlgn="auto" latinLnBrk="0" hangingPunct="1">
              <a:lnSpc>
                <a:spcPct val="100000"/>
              </a:lnSpc>
              <a:spcBef>
                <a:spcPct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tb121704841</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solidFill>
                  <a:srgbClr val="000000"/>
                </a:solidFill>
              </a:rPr>
              <a:t>A large mudbrick gate and sloping wall (glacis) have been excavated on the northern</a:t>
            </a:r>
            <a:r>
              <a:rPr lang="en-US" baseline="0" dirty="0">
                <a:solidFill>
                  <a:srgbClr val="000000"/>
                </a:solidFill>
              </a:rPr>
              <a:t> side of Ashkelon</a:t>
            </a:r>
            <a:r>
              <a:rPr lang="en-US" dirty="0">
                <a:solidFill>
                  <a:srgbClr val="000000"/>
                </a:solidFill>
              </a:rPr>
              <a:t>. The remains of the gate are now protected</a:t>
            </a:r>
            <a:r>
              <a:rPr lang="en-US" baseline="0" dirty="0">
                <a:solidFill>
                  <a:srgbClr val="000000"/>
                </a:solidFill>
              </a:rPr>
              <a:t> by a modern roof. This defensive system, which may have still been in use in David’s day, is likely the place where news of Saul’s death would have first entered the city.</a:t>
            </a:r>
            <a:endParaRPr lang="en-US" dirty="0">
              <a:solidFill>
                <a:srgbClr val="000000"/>
              </a:solidFill>
            </a:endParaRPr>
          </a:p>
          <a:p>
            <a:pPr marL="228600" marR="0" indent="-228600" algn="l" defTabSz="914400" rtl="0" eaLnBrk="1" fontAlgn="auto" latinLnBrk="0" hangingPunct="1">
              <a:lnSpc>
                <a:spcPct val="100000"/>
              </a:lnSpc>
              <a:spcBef>
                <a:spcPct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ws051317950</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solidFill>
                  <a:srgbClr val="000000"/>
                </a:solidFill>
              </a:rPr>
              <a:t>In use throughout the Middle Bronze II period, a series of three city gates (and a later </a:t>
            </a:r>
            <a:r>
              <a:rPr lang="en-US" dirty="0" err="1">
                <a:solidFill>
                  <a:srgbClr val="000000"/>
                </a:solidFill>
              </a:rPr>
              <a:t>footgate</a:t>
            </a:r>
            <a:r>
              <a:rPr lang="en-US" dirty="0">
                <a:solidFill>
                  <a:srgbClr val="000000"/>
                </a:solidFill>
              </a:rPr>
              <a:t>) were excavated on the north side of the tell. Like the Middle Bronze gate at Dan, this gate is very unusual because it made use of an arch, an architectural feature not otherwise seen prior to the Hellenistic</a:t>
            </a:r>
            <a:r>
              <a:rPr lang="en-US" baseline="0" dirty="0">
                <a:solidFill>
                  <a:srgbClr val="000000"/>
                </a:solidFill>
              </a:rPr>
              <a:t> period, a millennium later. </a:t>
            </a:r>
            <a:r>
              <a:rPr lang="en-US" dirty="0">
                <a:solidFill>
                  <a:srgbClr val="000000"/>
                </a:solidFill>
              </a:rPr>
              <a:t>The excavator, Lawrence Stager, dates this gate to a slightly earlier time than the gate at Tel Dan. </a:t>
            </a:r>
          </a:p>
          <a:p>
            <a:pPr marL="228600" marR="0" indent="-228600" algn="l" defTabSz="914400" rtl="0" eaLnBrk="1" fontAlgn="auto" latinLnBrk="0" hangingPunct="1">
              <a:lnSpc>
                <a:spcPct val="100000"/>
              </a:lnSpc>
              <a:spcBef>
                <a:spcPct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tb091402208</a:t>
            </a:r>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seated women in this depiction</a:t>
            </a:r>
            <a:r>
              <a:rPr lang="en-US" baseline="0" dirty="0"/>
              <a:t> are singing and clapping; the woman on the right plays a pipe. Two women also dance. The richly-decorated Tomb of </a:t>
            </a:r>
            <a:r>
              <a:rPr lang="en-US" baseline="0" dirty="0" err="1"/>
              <a:t>Nebamun</a:t>
            </a:r>
            <a:r>
              <a:rPr lang="en-US" baseline="0" dirty="0"/>
              <a:t> is located on the west bank of the Nile at Thebes; it was discovered in 1820. This fresco was photographed at the British Museum.</a:t>
            </a:r>
          </a:p>
          <a:p>
            <a:endParaRPr lang="en-US" dirty="0"/>
          </a:p>
          <a:p>
            <a:r>
              <a:rPr lang="en-US" dirty="0"/>
              <a:t>adr1805170565</a:t>
            </a: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shows several Egyptian women celebrating the arrival of the king. One plays a rectangular tambourine. To the right is part</a:t>
            </a:r>
            <a:r>
              <a:rPr lang="en-US" baseline="0" dirty="0"/>
              <a:t> of the figure of a man blowing a trumpet. </a:t>
            </a:r>
            <a:r>
              <a:rPr lang="en-US" dirty="0"/>
              <a:t>This image comes from The Metropolitan Museum of Art and is in the public domain. Source: https://www.metmuseum.org/art/collection/search/549205</a:t>
            </a:r>
          </a:p>
          <a:p>
            <a:endParaRPr lang="en-US" dirty="0"/>
          </a:p>
          <a:p>
            <a:r>
              <a:rPr lang="en-US" dirty="0"/>
              <a:t>met549205</a:t>
            </a:r>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David would have preferred if the Philistines</a:t>
            </a:r>
            <a:r>
              <a:rPr lang="en-US" baseline="0" dirty="0"/>
              <a:t> had been in a state of mourning like he was. This relief from Medinet Habu shows Philistine captives who are seated before their captors. They are shown with the distinctive Philistine feathered headdresses.</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tb011105849</a:t>
            </a:r>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 calls down a curse on Mount Gilboa; a complete lack of dew or rain would result in the mountain becoming</a:t>
            </a:r>
            <a:r>
              <a:rPr lang="en-US" baseline="0" dirty="0"/>
              <a:t> bare and bereft of any vegetation.</a:t>
            </a:r>
          </a:p>
          <a:p>
            <a:endParaRPr lang="en-US" dirty="0"/>
          </a:p>
          <a:p>
            <a:r>
              <a:rPr lang="en-US" dirty="0"/>
              <a:t>tb011212420</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27564308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The account of David’s slaughter of the Amalekites is given in 1 Samuel 30. David had been staying in Ziklag, along with his</a:t>
            </a:r>
            <a:r>
              <a:rPr lang="en-US" sz="1200" baseline="0" dirty="0"/>
              <a:t> family and the families of his warriors. The city was attacked while David and his fighting force was away. </a:t>
            </a:r>
            <a:r>
              <a:rPr lang="en-US" sz="1200" dirty="0"/>
              <a:t>Ziklag is here generally identified with Tel Sera, the mound in the center of this photo, although not all agree with this identification.</a:t>
            </a:r>
          </a:p>
          <a:p>
            <a:endParaRPr lang="en-US" sz="1200" dirty="0"/>
          </a:p>
          <a:p>
            <a:r>
              <a:rPr lang="en-US" dirty="0"/>
              <a:t>ws120715302</a:t>
            </a:r>
          </a:p>
        </p:txBody>
      </p:sp>
    </p:spTree>
    <p:extLst>
      <p:ext uri="{BB962C8B-B14F-4D97-AF65-F5344CB8AC3E}">
        <p14:creationId xmlns:p14="http://schemas.microsoft.com/office/powerpoint/2010/main" val="71833758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ws040817667</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197305162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mjb1902271342</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83528907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view of the Jezreel Valley with rain was taken from the Muhraqa summit of Mount Carmel, about 24 miles (39 km) west of Mount Gilboa.</a:t>
            </a:r>
          </a:p>
          <a:p>
            <a:endParaRPr lang="en-US" dirty="0"/>
          </a:p>
          <a:p>
            <a:r>
              <a:rPr lang="en-US" dirty="0"/>
              <a:t>tb011006350</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275643081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display was photographed at the National Museum of Iran in Tehran.</a:t>
            </a:r>
          </a:p>
          <a:p>
            <a:endParaRPr lang="en-US" dirty="0">
              <a:solidFill>
                <a:srgbClr val="000000"/>
              </a:solidFill>
              <a:latin typeface="Calibri"/>
            </a:endParaRPr>
          </a:p>
          <a:p>
            <a:r>
              <a:rPr lang="en-US" dirty="0"/>
              <a:t>tb0514183990</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400192824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was photographed in the Berlin Museum of the Ancient Near East.</a:t>
            </a:r>
          </a:p>
          <a:p>
            <a:endParaRPr lang="en-US" dirty="0"/>
          </a:p>
          <a:p>
            <a:r>
              <a:rPr lang="en-US" dirty="0"/>
              <a:t>adr070512614</a:t>
            </a: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400192824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model of Egyptian soldiers with battle</a:t>
            </a:r>
            <a:r>
              <a:rPr lang="en-US" sz="1200" kern="1200" baseline="0" dirty="0">
                <a:solidFill>
                  <a:schemeClr val="tx1"/>
                </a:solidFill>
                <a:effectLst/>
                <a:latin typeface="+mn-lt"/>
                <a:ea typeface="+mn-ea"/>
                <a:cs typeface="+mn-cs"/>
              </a:rPr>
              <a:t> shields was photographed at the </a:t>
            </a:r>
            <a:r>
              <a:rPr lang="en-US" sz="1200" kern="1200" dirty="0">
                <a:solidFill>
                  <a:schemeClr val="tx1"/>
                </a:solidFill>
                <a:effectLst/>
                <a:latin typeface="+mn-lt"/>
                <a:ea typeface="+mn-ea"/>
                <a:cs typeface="+mn-cs"/>
              </a:rPr>
              <a:t>Boston Museum of Fine Arts.</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adr1711203098</a:t>
            </a: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185072967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thought that oil was </a:t>
            </a:r>
            <a:r>
              <a:rPr lang="en-US" baseline="0" dirty="0"/>
              <a:t>applied to military equipment after being used on the battlefield, to clean and preserve it. This line in David’s lament indicates that Saul’s shield would never receive oil following the battle. </a:t>
            </a:r>
            <a:r>
              <a:rPr lang="en-US" dirty="0"/>
              <a:t>This shield was photographed in the British Museum.</a:t>
            </a:r>
          </a:p>
          <a:p>
            <a:endParaRPr lang="en-US" dirty="0"/>
          </a:p>
          <a:p>
            <a:r>
              <a:rPr lang="en-US" dirty="0"/>
              <a:t>tb112004783</a:t>
            </a:r>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400192824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was photographed in the British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tb112004290</a:t>
            </a:r>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258987548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Notice</a:t>
            </a:r>
            <a:r>
              <a:rPr lang="en-US" baseline="0" dirty="0"/>
              <a:t> the two arrows in the hand of the archer. In short range situations (e.g., from a chariot or horse), ancient archers would hold arrows in their release hand for a more rapid rate of fire. </a:t>
            </a:r>
            <a:r>
              <a:rPr lang="en-US" dirty="0"/>
              <a:t>This alabaster relief was photographed in the Berlin Museum of the Ancient Near East.</a:t>
            </a:r>
          </a:p>
          <a:p>
            <a:endParaRPr lang="en-US" dirty="0"/>
          </a:p>
          <a:p>
            <a:r>
              <a:rPr lang="en-US" dirty="0"/>
              <a:t>adr070512641</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242031286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This relief depicts bearded Asiatics being conquered by the Egyptians. The figure on the left has been shot in the abdomen by an arrow. This block was excavated at temple of Ramesses IV at El-</a:t>
            </a:r>
            <a:r>
              <a:rPr lang="en-US" baseline="0" dirty="0" err="1"/>
              <a:t>Asasif</a:t>
            </a:r>
            <a:r>
              <a:rPr lang="en-US" baseline="0" dirty="0"/>
              <a:t>; it had been re-used and is considered to have originally been created during the reign of Amenhotep II. </a:t>
            </a:r>
            <a:r>
              <a:rPr lang="en-US" dirty="0"/>
              <a:t>This image comes from The Metropolitan Museum of Art and is in the public domain. Source: https://www.metmuseum.org/art/collection/search/544720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met544720</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17407902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This photo provides</a:t>
            </a:r>
            <a:r>
              <a:rPr lang="en-US" sz="1200" baseline="0" dirty="0"/>
              <a:t> a view of the countryside around Ziklag. </a:t>
            </a:r>
            <a:r>
              <a:rPr lang="en-US" sz="1200" dirty="0"/>
              <a:t>Ziklag is identified with Tel Sera.</a:t>
            </a:r>
            <a:r>
              <a:rPr lang="en-US" sz="1200" baseline="0" dirty="0"/>
              <a:t> </a:t>
            </a:r>
            <a:r>
              <a:rPr lang="en-US" sz="1200" dirty="0"/>
              <a:t>Gerar is usually identified with</a:t>
            </a:r>
            <a:r>
              <a:rPr lang="en-US" sz="1200" baseline="0" dirty="0"/>
              <a:t> </a:t>
            </a:r>
            <a:r>
              <a:rPr lang="en-US" sz="1200" dirty="0"/>
              <a:t>Tel Haror.</a:t>
            </a:r>
          </a:p>
          <a:p>
            <a:endParaRPr lang="en-US" sz="1200" dirty="0"/>
          </a:p>
          <a:p>
            <a:r>
              <a:rPr lang="en-US" sz="1200" dirty="0"/>
              <a:t>tb050701377</a:t>
            </a:r>
            <a:endParaRPr lang="en-US" dirty="0"/>
          </a:p>
        </p:txBody>
      </p:sp>
    </p:spTree>
    <p:extLst>
      <p:ext uri="{BB962C8B-B14F-4D97-AF65-F5344CB8AC3E}">
        <p14:creationId xmlns:p14="http://schemas.microsoft.com/office/powerpoint/2010/main" val="209422811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sword was photographed at the Susa Museum.</a:t>
            </a:r>
          </a:p>
          <a:p>
            <a:endParaRPr lang="en-US" dirty="0"/>
          </a:p>
          <a:p>
            <a:r>
              <a:rPr lang="en-US" dirty="0"/>
              <a:t>tb0508182427</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392926585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This</a:t>
            </a:r>
            <a:r>
              <a:rPr lang="en-US" sz="1200" baseline="0" dirty="0"/>
              <a:t> sword predates the time of David by a couple of centuries and is thought to originate somewhere in central Europe. Recent DNA analysis of Philistine remains from Ashkelon have pointed toward a European origin (most likely in </a:t>
            </a:r>
            <a:r>
              <a:rPr lang="en-US" dirty="0"/>
              <a:t>Greece, Crete, Sardinia, or the Iberian peninsula; see Feldman</a:t>
            </a:r>
            <a:r>
              <a:rPr lang="en-US" baseline="0" dirty="0"/>
              <a:t> et al., 2019</a:t>
            </a:r>
            <a:r>
              <a:rPr lang="en-US" dirty="0"/>
              <a:t>), making it possible that Philistine</a:t>
            </a:r>
            <a:r>
              <a:rPr lang="en-US" baseline="0" dirty="0"/>
              <a:t> weaponry was influenced by or had some connection with that part of the world. </a:t>
            </a:r>
            <a:r>
              <a:rPr lang="en-US" dirty="0"/>
              <a:t>This image comes from The Metropolitan Museum of Art and is in the public domain. Source: https://www.metmuseum.org/art/collection/search/27513. </a:t>
            </a:r>
          </a:p>
          <a:p>
            <a:endParaRPr lang="en-US" sz="1200" dirty="0"/>
          </a:p>
          <a:p>
            <a:r>
              <a:rPr lang="en-US" sz="1200" b="1" dirty="0"/>
              <a:t>Reference:</a:t>
            </a:r>
          </a:p>
          <a:p>
            <a:r>
              <a:rPr lang="en-US" dirty="0"/>
              <a:t>Feldman, Michal; Master, Daniel M.; Bianco, </a:t>
            </a:r>
            <a:r>
              <a:rPr lang="en-US" dirty="0" err="1"/>
              <a:t>Raffaela</a:t>
            </a:r>
            <a:r>
              <a:rPr lang="en-US" dirty="0"/>
              <a:t> A.; </a:t>
            </a:r>
            <a:r>
              <a:rPr lang="en-US" dirty="0" err="1"/>
              <a:t>Burri</a:t>
            </a:r>
            <a:r>
              <a:rPr lang="en-US" dirty="0"/>
              <a:t>, Marta; </a:t>
            </a:r>
            <a:r>
              <a:rPr lang="en-US" dirty="0" err="1"/>
              <a:t>Stockhammer</a:t>
            </a:r>
            <a:r>
              <a:rPr lang="en-US" dirty="0"/>
              <a:t>, Philipp W.; </a:t>
            </a:r>
            <a:r>
              <a:rPr lang="en-US" dirty="0" err="1"/>
              <a:t>Mittnik</a:t>
            </a:r>
            <a:r>
              <a:rPr lang="en-US" dirty="0"/>
              <a:t>, Alissa; Aja, Adam J.; </a:t>
            </a:r>
            <a:r>
              <a:rPr lang="en-US" dirty="0" err="1"/>
              <a:t>Jeong</a:t>
            </a:r>
            <a:r>
              <a:rPr lang="en-US" dirty="0"/>
              <a:t>, </a:t>
            </a:r>
            <a:r>
              <a:rPr lang="en-US" dirty="0" err="1"/>
              <a:t>Choongwon</a:t>
            </a:r>
            <a:r>
              <a:rPr lang="en-US" dirty="0"/>
              <a:t>; and Krause, Johannes.</a:t>
            </a:r>
          </a:p>
          <a:p>
            <a:pPr marL="685800" indent="-457200">
              <a:tabLst>
                <a:tab pos="685800" algn="l"/>
              </a:tabLst>
              <a:defRPr/>
            </a:pPr>
            <a:r>
              <a:rPr lang="en-US" dirty="0"/>
              <a:t>2019	Ancient DNA Sheds Light on the Genetic Origins of Early Iron Age Philistines. </a:t>
            </a:r>
            <a:r>
              <a:rPr lang="en-US" i="1" dirty="0"/>
              <a:t>Science Advances </a:t>
            </a:r>
            <a:r>
              <a:rPr lang="en-US" dirty="0"/>
              <a:t>5. DOI: 10.1126/sciadv.aax0061. Accessed 1/27/20 at </a:t>
            </a:r>
            <a:r>
              <a:rPr lang="en-US" dirty="0">
                <a:hlinkClick r:id="rId3">
                  <a:extLst>
                    <a:ext uri="{A12FA001-AC4F-418D-AE19-62706E023703}">
                      <ahyp:hlinkClr xmlns:ahyp="http://schemas.microsoft.com/office/drawing/2018/hyperlinkcolor" val="tx"/>
                    </a:ext>
                  </a:extLst>
                </a:hlinkClick>
              </a:rPr>
              <a:t>https://advances.sciencemag.org/content/advances/5/7/eaax0061.full.pdf</a:t>
            </a:r>
            <a:r>
              <a:rPr lang="en-US" dirty="0"/>
              <a:t>.</a:t>
            </a:r>
          </a:p>
          <a:p>
            <a:endParaRPr lang="en-US" sz="1200" dirty="0"/>
          </a:p>
          <a:p>
            <a:r>
              <a:rPr lang="en-US" sz="1200" dirty="0"/>
              <a:t>met27513</a:t>
            </a:r>
            <a:endParaRPr lang="en-US" dirty="0"/>
          </a:p>
        </p:txBody>
      </p:sp>
    </p:spTree>
    <p:extLst>
      <p:ext uri="{BB962C8B-B14F-4D97-AF65-F5344CB8AC3E}">
        <p14:creationId xmlns:p14="http://schemas.microsoft.com/office/powerpoint/2010/main" val="46079994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implication of David’s statement is that Saul successfully killed at least some of his Philistine</a:t>
            </a:r>
            <a:r>
              <a:rPr lang="en-US" baseline="0" dirty="0"/>
              <a:t> enemies. The Gaul depicted by this statue has been wounded in the chest; he is shown resting on his shield with his sword beside him. The statue is considered to be a 1st century BC copy of a 3rd century BC original that had been commissioned by </a:t>
            </a:r>
            <a:r>
              <a:rPr lang="en-US" baseline="0" dirty="0" err="1"/>
              <a:t>Attalus</a:t>
            </a:r>
            <a:r>
              <a:rPr lang="en-US" baseline="0" dirty="0"/>
              <a:t> I, king of Pergamon. This copy was recovered from the Gardens of Sallust in Rome, and it was photographed at the </a:t>
            </a:r>
            <a:r>
              <a:rPr lang="en-US" dirty="0"/>
              <a:t>Capitoline</a:t>
            </a:r>
            <a:r>
              <a:rPr lang="en-US" baseline="0" dirty="0"/>
              <a:t> Museums in Rome.</a:t>
            </a:r>
            <a:endParaRPr lang="en-US" dirty="0"/>
          </a:p>
          <a:p>
            <a:endParaRPr lang="en-US" dirty="0"/>
          </a:p>
          <a:p>
            <a:r>
              <a:rPr lang="en-US" dirty="0"/>
              <a:t>tb0514179918</a:t>
            </a:r>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392926585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marble stele depicts an older and younger man shaking hands, in a sign of friendship. Although it is several centuries after the time of Saul, it illustrates his companionship with Jonathan in death. It was photographed at the </a:t>
            </a:r>
            <a:r>
              <a:rPr lang="en-US" dirty="0"/>
              <a:t>National Archaeological Museum in Athens.</a:t>
            </a:r>
          </a:p>
          <a:p>
            <a:endParaRPr lang="en-US" dirty="0"/>
          </a:p>
          <a:p>
            <a:r>
              <a:rPr lang="en-US" dirty="0"/>
              <a:t>tb011117659</a:t>
            </a:r>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215212384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tb042107612</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215212384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basalt relief is a nearly contemporary depiction of an eagle. It is accompanied at</a:t>
            </a:r>
            <a:r>
              <a:rPr lang="en-US" baseline="0" dirty="0"/>
              <a:t> the top by Luwian hieroglyphs. It</a:t>
            </a:r>
            <a:r>
              <a:rPr lang="en-US" dirty="0"/>
              <a:t> was photographed</a:t>
            </a:r>
            <a:r>
              <a:rPr lang="en-US" baseline="0" dirty="0"/>
              <a:t> as part of the a temporary Louvre exhibit at the National Museum of Iran in Tehran.</a:t>
            </a:r>
            <a:endParaRPr lang="en-US" dirty="0"/>
          </a:p>
          <a:p>
            <a:endParaRPr lang="en-US" dirty="0"/>
          </a:p>
          <a:p>
            <a:r>
              <a:rPr lang="en-US" dirty="0"/>
              <a:t>tb0514184503c</a:t>
            </a: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215212384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This lion is the type which once roamed the land of Israel. It was photographed at the Jerusalem Biblical Zoo.</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tb080404966e</a:t>
            </a:r>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22057359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This delicate ivory carving from Nimrud depicts a lion killing a man. </a:t>
            </a:r>
            <a:r>
              <a:rPr lang="en-US" sz="1200" kern="1200" dirty="0">
                <a:solidFill>
                  <a:schemeClr val="tx1"/>
                </a:solidFill>
                <a:effectLst/>
                <a:latin typeface="+mn-lt"/>
                <a:ea typeface="+mn-ea"/>
                <a:cs typeface="+mn-cs"/>
              </a:rPr>
              <a:t>It was photographed at the British Museum.</a:t>
            </a:r>
            <a:endParaRPr lang="en-US" dirty="0"/>
          </a:p>
          <a:p>
            <a:endParaRPr lang="en-US" dirty="0"/>
          </a:p>
          <a:p>
            <a:r>
              <a:rPr lang="en-US" dirty="0"/>
              <a:t>tb112004014</a:t>
            </a:r>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63600040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kings of Egypt were so impressed with the power and strength of lions that they incorporated them into</a:t>
            </a:r>
            <a:r>
              <a:rPr lang="en-US" baseline="0" dirty="0"/>
              <a:t> a form known as a sphinx. This tradition is evidence throughout the history of ancient Egypt, having become a standard symbol of strength at a very early period. </a:t>
            </a:r>
            <a:r>
              <a:rPr lang="en-US" dirty="0"/>
              <a:t>This massive granite sphinx was photographed at the Metropolitan Museum of Art in New York City.</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adr1605232140</a:t>
            </a:r>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335149544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Scarlet clothing</a:t>
            </a:r>
            <a:r>
              <a:rPr lang="en-US" baseline="0" dirty="0"/>
              <a:t> implies wealth, since the extra step of dying cloth required both time and materials. </a:t>
            </a:r>
            <a:r>
              <a:rPr lang="en-US" sz="1200" b="0" i="0" kern="1200" dirty="0">
                <a:solidFill>
                  <a:schemeClr val="tx1"/>
                </a:solidFill>
                <a:effectLst/>
                <a:latin typeface="+mn-lt"/>
                <a:ea typeface="+mn-ea"/>
                <a:cs typeface="+mn-cs"/>
              </a:rPr>
              <a:t>This American Colony photograph was taken between 1898 and 1914.</a:t>
            </a:r>
          </a:p>
          <a:p>
            <a:endParaRPr lang="en-US" dirty="0"/>
          </a:p>
          <a:p>
            <a:r>
              <a:rPr lang="en-US" dirty="0"/>
              <a:t>mat04643</a:t>
            </a:r>
          </a:p>
        </p:txBody>
      </p:sp>
      <p:sp>
        <p:nvSpPr>
          <p:cNvPr id="4" name="Slide Number Placeholder 3"/>
          <p:cNvSpPr>
            <a:spLocks noGrp="1"/>
          </p:cNvSpPr>
          <p:nvPr>
            <p:ph type="sldNum" sz="quarter" idx="10"/>
          </p:nvPr>
        </p:nvSpPr>
        <p:spPr/>
        <p:txBody>
          <a:bodyPr/>
          <a:lstStyle/>
          <a:p>
            <a:fld id="{4E4946A3-FD68-4E77-9DEF-1E7536A4AD96}" type="slidenum">
              <a:rPr lang="en-US" smtClean="0"/>
              <a:t>99</a:t>
            </a:fld>
            <a:endParaRPr lang="en-US"/>
          </a:p>
        </p:txBody>
      </p:sp>
    </p:spTree>
    <p:extLst>
      <p:ext uri="{BB962C8B-B14F-4D97-AF65-F5344CB8AC3E}">
        <p14:creationId xmlns:p14="http://schemas.microsoft.com/office/powerpoint/2010/main" val="22683313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7/19/2021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03.xml"/><Relationship Id="rId1" Type="http://schemas.openxmlformats.org/officeDocument/2006/relationships/slideLayout" Target="../slideLayouts/slideLayout2.xml"/><Relationship Id="rId4" Type="http://schemas.microsoft.com/office/2007/relationships/hdphoto" Target="../media/hdphoto9.wdp"/></Relationships>
</file>

<file path=ppt/slides/_rels/slide104.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05.xml"/><Relationship Id="rId1" Type="http://schemas.openxmlformats.org/officeDocument/2006/relationships/slideLayout" Target="../slideLayouts/slideLayout2.xml"/><Relationship Id="rId4" Type="http://schemas.microsoft.com/office/2007/relationships/hdphoto" Target="../media/hdphoto10.wdp"/></Relationships>
</file>

<file path=ppt/slides/_rels/slide106.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5.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microsoft.com/office/2007/relationships/hdphoto" Target="../media/hdphoto2.wdp"/></Relationships>
</file>

<file path=ppt/slides/_rels/slide4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microsoft.com/office/2007/relationships/hdphoto" Target="../media/hdphoto3.wdp"/></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microsoft.com/office/2007/relationships/hdphoto" Target="../media/hdphoto4.wdp"/></Relationships>
</file>

<file path=ppt/slides/_rels/slide6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microsoft.com/office/2007/relationships/hdphoto" Target="../media/hdphoto5.wdp"/></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66.jpeg"/></Relationships>
</file>

<file path=ppt/slides/_rels/slide68.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microsoft.com/office/2007/relationships/hdphoto" Target="../media/hdphoto6.wdp"/></Relationships>
</file>

<file path=ppt/slides/_rels/slide84.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84.xml"/><Relationship Id="rId1" Type="http://schemas.openxmlformats.org/officeDocument/2006/relationships/slideLayout" Target="../slideLayouts/slideLayout2.xml"/><Relationship Id="rId4" Type="http://schemas.microsoft.com/office/2007/relationships/hdphoto" Target="../media/hdphoto7.wdp"/></Relationships>
</file>

<file path=ppt/slides/_rels/slide85.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88.xml"/><Relationship Id="rId1" Type="http://schemas.openxmlformats.org/officeDocument/2006/relationships/slideLayout" Target="../slideLayouts/slideLayout2.xml"/><Relationship Id="rId4" Type="http://schemas.microsoft.com/office/2007/relationships/hdphoto" Target="../media/hdphoto8.wdp"/></Relationships>
</file>

<file path=ppt/slides/_rels/slide89.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D5F998-4C63-4E56-8E25-75BC5153C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2 Samuel 1</a:t>
            </a:r>
          </a:p>
        </p:txBody>
      </p:sp>
      <p:pic>
        <p:nvPicPr>
          <p:cNvPr id="9" name="Picture 8">
            <a:extLst>
              <a:ext uri="{FF2B5EF4-FFF2-40B4-BE49-F238E27FC236}">
                <a16:creationId xmlns:a16="http://schemas.microsoft.com/office/drawing/2014/main" id="{574BF887-FAF1-4F7C-9000-7A2C488BC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829109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PLBL\05 Negev and the Wilderness\Western Negev\Nahal Besor on north side of Tell Jemmeh, tb05070128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8">
            <a:extLst>
              <a:ext uri="{FF2B5EF4-FFF2-40B4-BE49-F238E27FC236}">
                <a16:creationId xmlns:a16="http://schemas.microsoft.com/office/drawing/2014/main" id="{AE4BCFD1-3EEB-440E-9E27-C270826481A2}"/>
              </a:ext>
            </a:extLst>
          </p:cNvPr>
          <p:cNvSpPr>
            <a:spLocks noGrp="1"/>
          </p:cNvSpPr>
          <p:nvPr>
            <p:ph type="body" sz="quarter" idx="10"/>
          </p:nvPr>
        </p:nvSpPr>
        <p:spPr/>
        <p:txBody>
          <a:bodyPr/>
          <a:lstStyle/>
          <a:p>
            <a:r>
              <a:rPr lang="en-US" dirty="0"/>
              <a:t>Nahal Besor on the north side of Tell </a:t>
            </a:r>
            <a:r>
              <a:rPr lang="en-US" dirty="0" err="1"/>
              <a:t>Jemmeh</a:t>
            </a:r>
            <a:endParaRPr lang="en-US" dirty="0"/>
          </a:p>
        </p:txBody>
      </p:sp>
      <p:sp>
        <p:nvSpPr>
          <p:cNvPr id="10" name="Text Placeholder 9">
            <a:extLst>
              <a:ext uri="{FF2B5EF4-FFF2-40B4-BE49-F238E27FC236}">
                <a16:creationId xmlns:a16="http://schemas.microsoft.com/office/drawing/2014/main" id="{FB8543DF-0596-4520-959B-7FCF94882344}"/>
              </a:ext>
            </a:extLst>
          </p:cNvPr>
          <p:cNvSpPr>
            <a:spLocks noGrp="1"/>
          </p:cNvSpPr>
          <p:nvPr>
            <p:ph type="body" sz="quarter" idx="12"/>
          </p:nvPr>
        </p:nvSpPr>
        <p:spPr/>
        <p:txBody>
          <a:bodyPr/>
          <a:lstStyle/>
          <a:p>
            <a:r>
              <a:rPr lang="en-US" dirty="0"/>
              <a:t>1:1</a:t>
            </a:r>
          </a:p>
        </p:txBody>
      </p:sp>
      <p:sp>
        <p:nvSpPr>
          <p:cNvPr id="8" name="Title 7">
            <a:extLst>
              <a:ext uri="{FF2B5EF4-FFF2-40B4-BE49-F238E27FC236}">
                <a16:creationId xmlns:a16="http://schemas.microsoft.com/office/drawing/2014/main" id="{FEAC0CCF-2F50-49BD-BBDA-B6A8DF3479ED}"/>
              </a:ext>
            </a:extLst>
          </p:cNvPr>
          <p:cNvSpPr>
            <a:spLocks noGrp="1"/>
          </p:cNvSpPr>
          <p:nvPr>
            <p:ph type="title"/>
          </p:nvPr>
        </p:nvSpPr>
        <p:spPr/>
        <p:txBody>
          <a:bodyPr/>
          <a:lstStyle/>
          <a:p>
            <a:r>
              <a:rPr lang="en-US" dirty="0"/>
              <a:t>When David had returned from the slaughter of the Amalekites</a:t>
            </a:r>
          </a:p>
        </p:txBody>
      </p:sp>
    </p:spTree>
    <p:extLst>
      <p:ext uri="{BB962C8B-B14F-4D97-AF65-F5344CB8AC3E}">
        <p14:creationId xmlns:p14="http://schemas.microsoft.com/office/powerpoint/2010/main" val="395068801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able&#10;&#10;Description automatically generated">
            <a:extLst>
              <a:ext uri="{FF2B5EF4-FFF2-40B4-BE49-F238E27FC236}">
                <a16:creationId xmlns:a16="http://schemas.microsoft.com/office/drawing/2014/main" id="{C0672FCB-87E2-44B4-933B-AB814BB56942}"/>
              </a:ext>
            </a:extLst>
          </p:cNvPr>
          <p:cNvPicPr>
            <a:picLocks noChangeAspect="1"/>
          </p:cNvPicPr>
          <p:nvPr/>
        </p:nvPicPr>
        <p:blipFill rotWithShape="1">
          <a:blip r:embed="rId3">
            <a:extLst>
              <a:ext uri="{28A0092B-C50C-407E-A947-70E740481C1C}">
                <a14:useLocalDpi xmlns:a14="http://schemas.microsoft.com/office/drawing/2010/main" val="0"/>
              </a:ext>
            </a:extLst>
          </a:blip>
          <a:srcRect l="14933" r="5063"/>
          <a:stretch/>
        </p:blipFill>
        <p:spPr>
          <a:xfrm>
            <a:off x="1" y="369332"/>
            <a:ext cx="9144000" cy="6240462"/>
          </a:xfrm>
          <a:prstGeom prst="rect">
            <a:avLst/>
          </a:prstGeom>
        </p:spPr>
      </p:pic>
      <p:sp>
        <p:nvSpPr>
          <p:cNvPr id="2" name="Text Placeholder 1"/>
          <p:cNvSpPr>
            <a:spLocks noGrp="1"/>
          </p:cNvSpPr>
          <p:nvPr>
            <p:ph type="body" sz="quarter" idx="10"/>
          </p:nvPr>
        </p:nvSpPr>
        <p:spPr/>
        <p:txBody>
          <a:bodyPr/>
          <a:lstStyle/>
          <a:p>
            <a:r>
              <a:rPr lang="en-US" dirty="0"/>
              <a:t>Fabric samples from ancient Egypt</a:t>
            </a:r>
          </a:p>
        </p:txBody>
      </p:sp>
      <p:sp>
        <p:nvSpPr>
          <p:cNvPr id="3" name="Text Placeholder 2"/>
          <p:cNvSpPr>
            <a:spLocks noGrp="1"/>
          </p:cNvSpPr>
          <p:nvPr>
            <p:ph type="body" sz="quarter" idx="12"/>
          </p:nvPr>
        </p:nvSpPr>
        <p:spPr/>
        <p:txBody>
          <a:bodyPr/>
          <a:lstStyle/>
          <a:p>
            <a:r>
              <a:rPr lang="en-US" dirty="0"/>
              <a:t>1:24</a:t>
            </a:r>
          </a:p>
        </p:txBody>
      </p:sp>
      <p:sp>
        <p:nvSpPr>
          <p:cNvPr id="4" name="Title 3"/>
          <p:cNvSpPr>
            <a:spLocks noGrp="1"/>
          </p:cNvSpPr>
          <p:nvPr>
            <p:ph type="title"/>
          </p:nvPr>
        </p:nvSpPr>
        <p:spPr/>
        <p:txBody>
          <a:bodyPr/>
          <a:lstStyle/>
          <a:p>
            <a:r>
              <a:rPr lang="en-US" dirty="0"/>
              <a:t>O daughters of Israel, weep over Saul, who clothed you in scarlet</a:t>
            </a:r>
          </a:p>
        </p:txBody>
      </p:sp>
    </p:spTree>
    <p:extLst>
      <p:ext uri="{BB962C8B-B14F-4D97-AF65-F5344CB8AC3E}">
        <p14:creationId xmlns:p14="http://schemas.microsoft.com/office/powerpoint/2010/main" val="234077927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able, food&#10;&#10;Description automatically generated">
            <a:extLst>
              <a:ext uri="{FF2B5EF4-FFF2-40B4-BE49-F238E27FC236}">
                <a16:creationId xmlns:a16="http://schemas.microsoft.com/office/drawing/2014/main" id="{E69AE397-7ECB-49A7-B5EC-E126374720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7180"/>
            <a:ext cx="9144000" cy="6391656"/>
          </a:xfrm>
          <a:prstGeom prst="rect">
            <a:avLst/>
          </a:prstGeom>
        </p:spPr>
      </p:pic>
      <p:sp>
        <p:nvSpPr>
          <p:cNvPr id="2" name="Text Placeholder 1"/>
          <p:cNvSpPr>
            <a:spLocks noGrp="1"/>
          </p:cNvSpPr>
          <p:nvPr>
            <p:ph type="body" sz="quarter" idx="10"/>
          </p:nvPr>
        </p:nvSpPr>
        <p:spPr/>
        <p:txBody>
          <a:bodyPr/>
          <a:lstStyle/>
          <a:p>
            <a:r>
              <a:rPr lang="en-US" dirty="0"/>
              <a:t>Modern wool dyed red with madder root</a:t>
            </a:r>
          </a:p>
        </p:txBody>
      </p:sp>
      <p:sp>
        <p:nvSpPr>
          <p:cNvPr id="3" name="Text Placeholder 2"/>
          <p:cNvSpPr>
            <a:spLocks noGrp="1"/>
          </p:cNvSpPr>
          <p:nvPr>
            <p:ph type="body" sz="quarter" idx="12"/>
          </p:nvPr>
        </p:nvSpPr>
        <p:spPr/>
        <p:txBody>
          <a:bodyPr/>
          <a:lstStyle/>
          <a:p>
            <a:r>
              <a:rPr lang="en-US" dirty="0"/>
              <a:t>1:24</a:t>
            </a:r>
          </a:p>
        </p:txBody>
      </p:sp>
      <p:sp>
        <p:nvSpPr>
          <p:cNvPr id="4" name="Title 3"/>
          <p:cNvSpPr>
            <a:spLocks noGrp="1"/>
          </p:cNvSpPr>
          <p:nvPr>
            <p:ph type="title"/>
          </p:nvPr>
        </p:nvSpPr>
        <p:spPr/>
        <p:txBody>
          <a:bodyPr/>
          <a:lstStyle/>
          <a:p>
            <a:r>
              <a:rPr lang="en-US" dirty="0"/>
              <a:t>O daughters of Israel, weep over Saul, who clothed you in scarlet</a:t>
            </a:r>
          </a:p>
        </p:txBody>
      </p:sp>
    </p:spTree>
    <p:extLst>
      <p:ext uri="{BB962C8B-B14F-4D97-AF65-F5344CB8AC3E}">
        <p14:creationId xmlns:p14="http://schemas.microsoft.com/office/powerpoint/2010/main" val="58873393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itting, cat&#10;&#10;Description automatically generated">
            <a:extLst>
              <a:ext uri="{FF2B5EF4-FFF2-40B4-BE49-F238E27FC236}">
                <a16:creationId xmlns:a16="http://schemas.microsoft.com/office/drawing/2014/main" id="{9F18B90C-B7FF-475A-B183-329DEB8278A6}"/>
              </a:ext>
            </a:extLst>
          </p:cNvPr>
          <p:cNvPicPr>
            <a:picLocks noChangeAspect="1"/>
          </p:cNvPicPr>
          <p:nvPr/>
        </p:nvPicPr>
        <p:blipFill rotWithShape="1">
          <a:blip r:embed="rId3">
            <a:extLst>
              <a:ext uri="{28A0092B-C50C-407E-A947-70E740481C1C}">
                <a14:useLocalDpi xmlns:a14="http://schemas.microsoft.com/office/drawing/2010/main" val="0"/>
              </a:ext>
            </a:extLst>
          </a:blip>
          <a:srcRect t="427" b="2072"/>
          <a:stretch/>
        </p:blipFill>
        <p:spPr>
          <a:xfrm rot="10800000">
            <a:off x="0" y="-4"/>
            <a:ext cx="9144000" cy="6858003"/>
          </a:xfrm>
          <a:prstGeom prst="rect">
            <a:avLst/>
          </a:prstGeom>
        </p:spPr>
      </p:pic>
      <p:sp>
        <p:nvSpPr>
          <p:cNvPr id="2" name="Text Placeholder 1"/>
          <p:cNvSpPr>
            <a:spLocks noGrp="1"/>
          </p:cNvSpPr>
          <p:nvPr>
            <p:ph type="body" sz="quarter" idx="10"/>
          </p:nvPr>
        </p:nvSpPr>
        <p:spPr/>
        <p:txBody>
          <a:bodyPr/>
          <a:lstStyle/>
          <a:p>
            <a:r>
              <a:rPr lang="en-US" dirty="0"/>
              <a:t>Textile fragment dyed red-purple with murex, from Masada, 1st century BC or 1st century AD</a:t>
            </a:r>
          </a:p>
        </p:txBody>
      </p:sp>
      <p:sp>
        <p:nvSpPr>
          <p:cNvPr id="3" name="Text Placeholder 2"/>
          <p:cNvSpPr>
            <a:spLocks noGrp="1"/>
          </p:cNvSpPr>
          <p:nvPr>
            <p:ph type="body" sz="quarter" idx="12"/>
          </p:nvPr>
        </p:nvSpPr>
        <p:spPr/>
        <p:txBody>
          <a:bodyPr/>
          <a:lstStyle/>
          <a:p>
            <a:r>
              <a:rPr lang="en-US" dirty="0"/>
              <a:t>1:24</a:t>
            </a:r>
          </a:p>
        </p:txBody>
      </p:sp>
      <p:sp>
        <p:nvSpPr>
          <p:cNvPr id="4" name="Title 3"/>
          <p:cNvSpPr>
            <a:spLocks noGrp="1"/>
          </p:cNvSpPr>
          <p:nvPr>
            <p:ph type="title"/>
          </p:nvPr>
        </p:nvSpPr>
        <p:spPr/>
        <p:txBody>
          <a:bodyPr/>
          <a:lstStyle/>
          <a:p>
            <a:r>
              <a:rPr lang="en-US" dirty="0"/>
              <a:t>O daughters of Israel, weep over Saul, who clothed you in scarlet</a:t>
            </a:r>
          </a:p>
        </p:txBody>
      </p:sp>
    </p:spTree>
    <p:extLst>
      <p:ext uri="{BB962C8B-B14F-4D97-AF65-F5344CB8AC3E}">
        <p14:creationId xmlns:p14="http://schemas.microsoft.com/office/powerpoint/2010/main" val="266559401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0000"/>
                    </a14:imgEffect>
                  </a14:imgLayer>
                </a14:imgProps>
              </a:ext>
              <a:ext uri="{28A0092B-C50C-407E-A947-70E740481C1C}">
                <a14:useLocalDpi xmlns:a14="http://schemas.microsoft.com/office/drawing/2010/main" val="0"/>
              </a:ext>
            </a:extLst>
          </a:blip>
          <a:srcRect/>
          <a:stretch>
            <a:fillRect/>
          </a:stretch>
        </p:blipFill>
        <p:spPr bwMode="auto">
          <a:xfrm>
            <a:off x="0" y="379789"/>
            <a:ext cx="9144000" cy="6392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a:extLst>
              <a:ext uri="{FF2B5EF4-FFF2-40B4-BE49-F238E27FC236}">
                <a16:creationId xmlns:a16="http://schemas.microsoft.com/office/drawing/2014/main" id="{CC5B7900-1E18-4F2E-A596-DE6CD4066B75}"/>
              </a:ext>
            </a:extLst>
          </p:cNvPr>
          <p:cNvSpPr>
            <a:spLocks noGrp="1"/>
          </p:cNvSpPr>
          <p:nvPr>
            <p:ph type="body" sz="quarter" idx="10"/>
          </p:nvPr>
        </p:nvSpPr>
        <p:spPr/>
        <p:txBody>
          <a:bodyPr/>
          <a:lstStyle/>
          <a:p>
            <a:r>
              <a:rPr lang="en-US" dirty="0"/>
              <a:t>Murex shells from Beth </a:t>
            </a:r>
            <a:r>
              <a:rPr lang="en-US" dirty="0" err="1"/>
              <a:t>Shean</a:t>
            </a:r>
            <a:r>
              <a:rPr lang="en-US" dirty="0"/>
              <a:t>, 1300–1200 BC</a:t>
            </a:r>
          </a:p>
        </p:txBody>
      </p:sp>
      <p:sp>
        <p:nvSpPr>
          <p:cNvPr id="3" name="Text Placeholder 2">
            <a:extLst>
              <a:ext uri="{FF2B5EF4-FFF2-40B4-BE49-F238E27FC236}">
                <a16:creationId xmlns:a16="http://schemas.microsoft.com/office/drawing/2014/main" id="{3FB634E0-D6B0-4975-BFCC-77F4BB0D6B11}"/>
              </a:ext>
            </a:extLst>
          </p:cNvPr>
          <p:cNvSpPr>
            <a:spLocks noGrp="1"/>
          </p:cNvSpPr>
          <p:nvPr>
            <p:ph type="body" sz="quarter" idx="12"/>
          </p:nvPr>
        </p:nvSpPr>
        <p:spPr/>
        <p:txBody>
          <a:bodyPr/>
          <a:lstStyle/>
          <a:p>
            <a:r>
              <a:rPr lang="en-US" dirty="0"/>
              <a:t>1:24</a:t>
            </a:r>
          </a:p>
        </p:txBody>
      </p:sp>
      <p:sp>
        <p:nvSpPr>
          <p:cNvPr id="4" name="Title 3">
            <a:extLst>
              <a:ext uri="{FF2B5EF4-FFF2-40B4-BE49-F238E27FC236}">
                <a16:creationId xmlns:a16="http://schemas.microsoft.com/office/drawing/2014/main" id="{50E78338-6E90-4DDB-BD6C-A785F4D0E1E9}"/>
              </a:ext>
            </a:extLst>
          </p:cNvPr>
          <p:cNvSpPr>
            <a:spLocks noGrp="1"/>
          </p:cNvSpPr>
          <p:nvPr>
            <p:ph type="title"/>
          </p:nvPr>
        </p:nvSpPr>
        <p:spPr/>
        <p:txBody>
          <a:bodyPr/>
          <a:lstStyle/>
          <a:p>
            <a:r>
              <a:rPr lang="en-US" dirty="0"/>
              <a:t>O daughters of Israel, weep over Saul, who clothed you in scarlet</a:t>
            </a:r>
          </a:p>
        </p:txBody>
      </p:sp>
    </p:spTree>
    <p:extLst>
      <p:ext uri="{BB962C8B-B14F-4D97-AF65-F5344CB8AC3E}">
        <p14:creationId xmlns:p14="http://schemas.microsoft.com/office/powerpoint/2010/main" val="402458662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able, sitting, cake, different&#10;&#10;Description automatically generated">
            <a:extLst>
              <a:ext uri="{FF2B5EF4-FFF2-40B4-BE49-F238E27FC236}">
                <a16:creationId xmlns:a16="http://schemas.microsoft.com/office/drawing/2014/main" id="{88B61E81-2CD8-42CE-8094-4F646557EA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0312"/>
            <a:ext cx="9144000" cy="6437376"/>
          </a:xfrm>
          <a:prstGeom prst="rect">
            <a:avLst/>
          </a:prstGeom>
        </p:spPr>
      </p:pic>
      <p:sp>
        <p:nvSpPr>
          <p:cNvPr id="2" name="Text Placeholder 1"/>
          <p:cNvSpPr>
            <a:spLocks noGrp="1"/>
          </p:cNvSpPr>
          <p:nvPr>
            <p:ph type="body" sz="quarter" idx="10"/>
          </p:nvPr>
        </p:nvSpPr>
        <p:spPr/>
        <p:txBody>
          <a:bodyPr/>
          <a:lstStyle/>
          <a:p>
            <a:r>
              <a:rPr lang="en-US" dirty="0"/>
              <a:t>Hair ties with gold filigree, from Castel di Decima, late 8th century BC</a:t>
            </a:r>
          </a:p>
        </p:txBody>
      </p:sp>
      <p:sp>
        <p:nvSpPr>
          <p:cNvPr id="3" name="Text Placeholder 2"/>
          <p:cNvSpPr>
            <a:spLocks noGrp="1"/>
          </p:cNvSpPr>
          <p:nvPr>
            <p:ph type="body" sz="quarter" idx="12"/>
          </p:nvPr>
        </p:nvSpPr>
        <p:spPr/>
        <p:txBody>
          <a:bodyPr/>
          <a:lstStyle/>
          <a:p>
            <a:r>
              <a:rPr lang="en-US" dirty="0"/>
              <a:t>1:24</a:t>
            </a:r>
          </a:p>
        </p:txBody>
      </p:sp>
      <p:sp>
        <p:nvSpPr>
          <p:cNvPr id="4" name="Title 3"/>
          <p:cNvSpPr>
            <a:spLocks noGrp="1"/>
          </p:cNvSpPr>
          <p:nvPr>
            <p:ph type="title"/>
          </p:nvPr>
        </p:nvSpPr>
        <p:spPr/>
        <p:txBody>
          <a:bodyPr/>
          <a:lstStyle/>
          <a:p>
            <a:r>
              <a:rPr lang="en-US" dirty="0"/>
              <a:t>Who put ornaments of gold upon your apparel</a:t>
            </a:r>
          </a:p>
        </p:txBody>
      </p:sp>
    </p:spTree>
    <p:extLst>
      <p:ext uri="{BB962C8B-B14F-4D97-AF65-F5344CB8AC3E}">
        <p14:creationId xmlns:p14="http://schemas.microsoft.com/office/powerpoint/2010/main" val="15461914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Kris\Documents\Bolen\04 0Adds 2012\19 Museum\Rome Museums\National Museum\Treasures\Gold leaf earrings and gold necklace with glass paste, 6th or 5th c BC, from feminine sarcophagus in Fidene, tb0513177951.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t="18761" b="6912"/>
          <a:stretch/>
        </p:blipFill>
        <p:spPr bwMode="auto">
          <a:xfrm>
            <a:off x="0" y="152400"/>
            <a:ext cx="9144000" cy="65722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Gold necklace with glass paste, from feminine sarcophagus in </a:t>
            </a:r>
            <a:r>
              <a:rPr lang="en-US" dirty="0" err="1"/>
              <a:t>Fidene</a:t>
            </a:r>
            <a:r>
              <a:rPr lang="en-US" dirty="0"/>
              <a:t>, 6th–5th centuries BC</a:t>
            </a:r>
          </a:p>
        </p:txBody>
      </p:sp>
      <p:sp>
        <p:nvSpPr>
          <p:cNvPr id="3" name="Text Placeholder 2"/>
          <p:cNvSpPr>
            <a:spLocks noGrp="1"/>
          </p:cNvSpPr>
          <p:nvPr>
            <p:ph type="body" sz="quarter" idx="12"/>
          </p:nvPr>
        </p:nvSpPr>
        <p:spPr/>
        <p:txBody>
          <a:bodyPr/>
          <a:lstStyle/>
          <a:p>
            <a:r>
              <a:rPr lang="en-US" dirty="0"/>
              <a:t>1:24</a:t>
            </a:r>
          </a:p>
        </p:txBody>
      </p:sp>
      <p:sp>
        <p:nvSpPr>
          <p:cNvPr id="4" name="Title 3"/>
          <p:cNvSpPr>
            <a:spLocks noGrp="1"/>
          </p:cNvSpPr>
          <p:nvPr>
            <p:ph type="title"/>
          </p:nvPr>
        </p:nvSpPr>
        <p:spPr/>
        <p:txBody>
          <a:bodyPr/>
          <a:lstStyle/>
          <a:p>
            <a:r>
              <a:rPr lang="en-US" dirty="0"/>
              <a:t>Who put ornaments of gold upon your apparel</a:t>
            </a:r>
          </a:p>
        </p:txBody>
      </p:sp>
    </p:spTree>
    <p:extLst>
      <p:ext uri="{BB962C8B-B14F-4D97-AF65-F5344CB8AC3E}">
        <p14:creationId xmlns:p14="http://schemas.microsoft.com/office/powerpoint/2010/main" val="241273680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le of rocks&#10;&#10;Description automatically generated">
            <a:extLst>
              <a:ext uri="{FF2B5EF4-FFF2-40B4-BE49-F238E27FC236}">
                <a16:creationId xmlns:a16="http://schemas.microsoft.com/office/drawing/2014/main" id="{391AE62C-1B23-41E3-8A3B-0954573205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33172"/>
            <a:ext cx="9144000" cy="6391656"/>
          </a:xfrm>
          <a:prstGeom prst="rect">
            <a:avLst/>
          </a:prstGeom>
        </p:spPr>
      </p:pic>
      <p:sp>
        <p:nvSpPr>
          <p:cNvPr id="8" name="Text Placeholder 7"/>
          <p:cNvSpPr>
            <a:spLocks noGrp="1"/>
          </p:cNvSpPr>
          <p:nvPr>
            <p:ph type="body" sz="quarter" idx="10"/>
          </p:nvPr>
        </p:nvSpPr>
        <p:spPr/>
        <p:txBody>
          <a:bodyPr/>
          <a:lstStyle/>
          <a:p>
            <a:r>
              <a:rPr lang="en-US" dirty="0"/>
              <a:t>Battlefield strewn with dead enemies, reign of Ashurbanipal, 7th century BC</a:t>
            </a:r>
          </a:p>
        </p:txBody>
      </p:sp>
      <p:sp>
        <p:nvSpPr>
          <p:cNvPr id="9" name="Text Placeholder 8"/>
          <p:cNvSpPr>
            <a:spLocks noGrp="1"/>
          </p:cNvSpPr>
          <p:nvPr>
            <p:ph type="body" sz="quarter" idx="12"/>
          </p:nvPr>
        </p:nvSpPr>
        <p:spPr/>
        <p:txBody>
          <a:bodyPr/>
          <a:lstStyle/>
          <a:p>
            <a:r>
              <a:rPr lang="en-US" dirty="0"/>
              <a:t>1:25</a:t>
            </a:r>
          </a:p>
        </p:txBody>
      </p:sp>
      <p:sp>
        <p:nvSpPr>
          <p:cNvPr id="4" name="Title 3"/>
          <p:cNvSpPr>
            <a:spLocks noGrp="1"/>
          </p:cNvSpPr>
          <p:nvPr>
            <p:ph type="title"/>
          </p:nvPr>
        </p:nvSpPr>
        <p:spPr/>
        <p:txBody>
          <a:bodyPr/>
          <a:lstStyle/>
          <a:p>
            <a:r>
              <a:rPr lang="en-US" dirty="0"/>
              <a:t>How have the mighty fallen in the middle of the battle!</a:t>
            </a:r>
          </a:p>
        </p:txBody>
      </p:sp>
    </p:spTree>
    <p:extLst>
      <p:ext uri="{BB962C8B-B14F-4D97-AF65-F5344CB8AC3E}">
        <p14:creationId xmlns:p14="http://schemas.microsoft.com/office/powerpoint/2010/main" val="230657541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dirty="0"/>
              <a:t>Battle scene and a fallen warrior, from the Siphnian Treasury at Delphi, circa 6th century BC</a:t>
            </a:r>
          </a:p>
        </p:txBody>
      </p:sp>
      <p:sp>
        <p:nvSpPr>
          <p:cNvPr id="3" name="Text Placeholder 2"/>
          <p:cNvSpPr>
            <a:spLocks noGrp="1"/>
          </p:cNvSpPr>
          <p:nvPr>
            <p:ph type="body" sz="quarter" idx="12"/>
          </p:nvPr>
        </p:nvSpPr>
        <p:spPr/>
        <p:txBody>
          <a:bodyPr/>
          <a:lstStyle/>
          <a:p>
            <a:r>
              <a:rPr lang="en-US" dirty="0"/>
              <a:t>1:25</a:t>
            </a:r>
          </a:p>
        </p:txBody>
      </p:sp>
      <p:sp>
        <p:nvSpPr>
          <p:cNvPr id="4" name="Title 3"/>
          <p:cNvSpPr>
            <a:spLocks noGrp="1"/>
          </p:cNvSpPr>
          <p:nvPr>
            <p:ph type="title"/>
          </p:nvPr>
        </p:nvSpPr>
        <p:spPr/>
        <p:txBody>
          <a:bodyPr/>
          <a:lstStyle/>
          <a:p>
            <a:r>
              <a:rPr lang="en-US" dirty="0"/>
              <a:t>Jonathan has been slain on your high places</a:t>
            </a:r>
          </a:p>
        </p:txBody>
      </p:sp>
    </p:spTree>
    <p:extLst>
      <p:ext uri="{BB962C8B-B14F-4D97-AF65-F5344CB8AC3E}">
        <p14:creationId xmlns:p14="http://schemas.microsoft.com/office/powerpoint/2010/main" val="368814065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sitting on the side of a building&#10;&#10;Description automatically generated">
            <a:extLst>
              <a:ext uri="{FF2B5EF4-FFF2-40B4-BE49-F238E27FC236}">
                <a16:creationId xmlns:a16="http://schemas.microsoft.com/office/drawing/2014/main" id="{52866971-3F7A-496A-9C68-BF26723DC3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4793"/>
            <a:ext cx="9144000" cy="6455664"/>
          </a:xfrm>
          <a:prstGeom prst="rect">
            <a:avLst/>
          </a:prstGeom>
        </p:spPr>
      </p:pic>
      <p:sp>
        <p:nvSpPr>
          <p:cNvPr id="2" name="Text Placeholder 1"/>
          <p:cNvSpPr>
            <a:spLocks noGrp="1"/>
          </p:cNvSpPr>
          <p:nvPr>
            <p:ph type="body" sz="quarter" idx="10"/>
          </p:nvPr>
        </p:nvSpPr>
        <p:spPr/>
        <p:txBody>
          <a:bodyPr/>
          <a:lstStyle/>
          <a:p>
            <a:r>
              <a:rPr lang="en-US" dirty="0"/>
              <a:t>Roman sarcophagus fragment with mourners grieving the deceased, circa 150 AD</a:t>
            </a:r>
          </a:p>
        </p:txBody>
      </p:sp>
      <p:sp>
        <p:nvSpPr>
          <p:cNvPr id="3" name="Text Placeholder 2"/>
          <p:cNvSpPr>
            <a:spLocks noGrp="1"/>
          </p:cNvSpPr>
          <p:nvPr>
            <p:ph type="body" sz="quarter" idx="12"/>
          </p:nvPr>
        </p:nvSpPr>
        <p:spPr/>
        <p:txBody>
          <a:bodyPr/>
          <a:lstStyle/>
          <a:p>
            <a:r>
              <a:rPr lang="en-US" dirty="0"/>
              <a:t>1:26</a:t>
            </a:r>
          </a:p>
        </p:txBody>
      </p:sp>
      <p:sp>
        <p:nvSpPr>
          <p:cNvPr id="4" name="Title 3"/>
          <p:cNvSpPr>
            <a:spLocks noGrp="1"/>
          </p:cNvSpPr>
          <p:nvPr>
            <p:ph type="title"/>
          </p:nvPr>
        </p:nvSpPr>
        <p:spPr/>
        <p:txBody>
          <a:bodyPr/>
          <a:lstStyle/>
          <a:p>
            <a:r>
              <a:rPr lang="en-US" dirty="0"/>
              <a:t>I am distressed for you, Jonathan my brother!</a:t>
            </a:r>
          </a:p>
        </p:txBody>
      </p:sp>
    </p:spTree>
    <p:extLst>
      <p:ext uri="{BB962C8B-B14F-4D97-AF65-F5344CB8AC3E}">
        <p14:creationId xmlns:p14="http://schemas.microsoft.com/office/powerpoint/2010/main" val="108808488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3 Museums 2014\France Museums\Louvre Museum\Egypt\Scribe inspector Raherka and wife Merseankh, 4th-5th Dynasty, tb060408050.jpg"/>
          <p:cNvPicPr>
            <a:picLocks noChangeAspect="1" noChangeArrowheads="1"/>
          </p:cNvPicPr>
          <p:nvPr/>
        </p:nvPicPr>
        <p:blipFill rotWithShape="1">
          <a:blip r:embed="rId3">
            <a:extLst>
              <a:ext uri="{28A0092B-C50C-407E-A947-70E740481C1C}">
                <a14:useLocalDpi xmlns:a14="http://schemas.microsoft.com/office/drawing/2010/main" val="0"/>
              </a:ext>
            </a:extLst>
          </a:blip>
          <a:srcRect t="4750" b="35250"/>
          <a:stretch/>
        </p:blipFill>
        <p:spPr bwMode="auto">
          <a:xfrm>
            <a:off x="1600200" y="-1"/>
            <a:ext cx="59436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Scribe inspector </a:t>
            </a:r>
            <a:r>
              <a:rPr lang="en-US" dirty="0" err="1"/>
              <a:t>Raherka</a:t>
            </a:r>
            <a:r>
              <a:rPr lang="en-US" dirty="0"/>
              <a:t> and his wife </a:t>
            </a:r>
            <a:r>
              <a:rPr lang="en-US" dirty="0" err="1"/>
              <a:t>Merseankh</a:t>
            </a:r>
            <a:r>
              <a:rPr lang="en-US" dirty="0"/>
              <a:t>, 4th–5th Dynasty, circa 2500 BC</a:t>
            </a:r>
          </a:p>
        </p:txBody>
      </p:sp>
      <p:sp>
        <p:nvSpPr>
          <p:cNvPr id="3" name="Text Placeholder 2"/>
          <p:cNvSpPr>
            <a:spLocks noGrp="1"/>
          </p:cNvSpPr>
          <p:nvPr>
            <p:ph type="body" sz="quarter" idx="12"/>
          </p:nvPr>
        </p:nvSpPr>
        <p:spPr/>
        <p:txBody>
          <a:bodyPr/>
          <a:lstStyle/>
          <a:p>
            <a:r>
              <a:rPr lang="en-US" dirty="0"/>
              <a:t>1:26</a:t>
            </a:r>
          </a:p>
        </p:txBody>
      </p:sp>
      <p:sp>
        <p:nvSpPr>
          <p:cNvPr id="4" name="Title 3"/>
          <p:cNvSpPr>
            <a:spLocks noGrp="1"/>
          </p:cNvSpPr>
          <p:nvPr>
            <p:ph type="title"/>
          </p:nvPr>
        </p:nvSpPr>
        <p:spPr/>
        <p:txBody>
          <a:bodyPr/>
          <a:lstStyle/>
          <a:p>
            <a:r>
              <a:rPr lang="en-US" dirty="0"/>
              <a:t>Your love to me was more wonderful than the love of women</a:t>
            </a:r>
          </a:p>
        </p:txBody>
      </p:sp>
    </p:spTree>
    <p:extLst>
      <p:ext uri="{BB962C8B-B14F-4D97-AF65-F5344CB8AC3E}">
        <p14:creationId xmlns:p14="http://schemas.microsoft.com/office/powerpoint/2010/main" val="31009408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PLBL\05 Negev and the Wilderness\Western Negev\Nahal Besor stream, tb12220340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58"/>
            <a:ext cx="9144000" cy="6859117"/>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8">
            <a:extLst>
              <a:ext uri="{FF2B5EF4-FFF2-40B4-BE49-F238E27FC236}">
                <a16:creationId xmlns:a16="http://schemas.microsoft.com/office/drawing/2014/main" id="{2B07147F-3220-417C-8188-4EC066ED9FAC}"/>
              </a:ext>
            </a:extLst>
          </p:cNvPr>
          <p:cNvSpPr>
            <a:spLocks noGrp="1"/>
          </p:cNvSpPr>
          <p:nvPr>
            <p:ph type="body" sz="quarter" idx="10"/>
          </p:nvPr>
        </p:nvSpPr>
        <p:spPr/>
        <p:txBody>
          <a:bodyPr/>
          <a:lstStyle/>
          <a:p>
            <a:r>
              <a:rPr lang="en-US" dirty="0"/>
              <a:t>Stream in Nahal Besor</a:t>
            </a:r>
          </a:p>
        </p:txBody>
      </p:sp>
      <p:sp>
        <p:nvSpPr>
          <p:cNvPr id="10" name="Text Placeholder 9">
            <a:extLst>
              <a:ext uri="{FF2B5EF4-FFF2-40B4-BE49-F238E27FC236}">
                <a16:creationId xmlns:a16="http://schemas.microsoft.com/office/drawing/2014/main" id="{FB9B07A4-0EAA-47D7-B3BB-2CEC17CC4344}"/>
              </a:ext>
            </a:extLst>
          </p:cNvPr>
          <p:cNvSpPr>
            <a:spLocks noGrp="1"/>
          </p:cNvSpPr>
          <p:nvPr>
            <p:ph type="body" sz="quarter" idx="12"/>
          </p:nvPr>
        </p:nvSpPr>
        <p:spPr/>
        <p:txBody>
          <a:bodyPr/>
          <a:lstStyle/>
          <a:p>
            <a:r>
              <a:rPr lang="en-US" dirty="0"/>
              <a:t>1:1</a:t>
            </a:r>
          </a:p>
        </p:txBody>
      </p:sp>
      <p:sp>
        <p:nvSpPr>
          <p:cNvPr id="8" name="Title 7">
            <a:extLst>
              <a:ext uri="{FF2B5EF4-FFF2-40B4-BE49-F238E27FC236}">
                <a16:creationId xmlns:a16="http://schemas.microsoft.com/office/drawing/2014/main" id="{0CC8EE31-1D1C-4F90-BEE9-7B3E8ED23C7B}"/>
              </a:ext>
            </a:extLst>
          </p:cNvPr>
          <p:cNvSpPr>
            <a:spLocks noGrp="1"/>
          </p:cNvSpPr>
          <p:nvPr>
            <p:ph type="title"/>
          </p:nvPr>
        </p:nvSpPr>
        <p:spPr/>
        <p:txBody>
          <a:bodyPr/>
          <a:lstStyle/>
          <a:p>
            <a:r>
              <a:rPr lang="en-US" dirty="0"/>
              <a:t>When David had returned from the slaughter of the Amalekites</a:t>
            </a:r>
          </a:p>
        </p:txBody>
      </p:sp>
    </p:spTree>
    <p:extLst>
      <p:ext uri="{BB962C8B-B14F-4D97-AF65-F5344CB8AC3E}">
        <p14:creationId xmlns:p14="http://schemas.microsoft.com/office/powerpoint/2010/main" val="3198493309"/>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person&#10;&#10;Description automatically generated">
            <a:extLst>
              <a:ext uri="{FF2B5EF4-FFF2-40B4-BE49-F238E27FC236}">
                <a16:creationId xmlns:a16="http://schemas.microsoft.com/office/drawing/2014/main" id="{3E02E2BC-0675-4CAD-B538-8498B516DD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3152"/>
            <a:ext cx="9144000" cy="6711696"/>
          </a:xfrm>
          <a:prstGeom prst="rect">
            <a:avLst/>
          </a:prstGeom>
        </p:spPr>
      </p:pic>
      <p:sp>
        <p:nvSpPr>
          <p:cNvPr id="2" name="Text Placeholder 1"/>
          <p:cNvSpPr>
            <a:spLocks noGrp="1"/>
          </p:cNvSpPr>
          <p:nvPr>
            <p:ph type="body" sz="quarter" idx="10"/>
          </p:nvPr>
        </p:nvSpPr>
        <p:spPr/>
        <p:txBody>
          <a:bodyPr/>
          <a:lstStyle/>
          <a:p>
            <a:r>
              <a:rPr lang="en-US" dirty="0"/>
              <a:t>Egyptian nobleman and his wife, Old Kingdom, 5th dynasty, circa 2400 BC</a:t>
            </a:r>
          </a:p>
        </p:txBody>
      </p:sp>
      <p:sp>
        <p:nvSpPr>
          <p:cNvPr id="3" name="Text Placeholder 2"/>
          <p:cNvSpPr>
            <a:spLocks noGrp="1"/>
          </p:cNvSpPr>
          <p:nvPr>
            <p:ph type="body" sz="quarter" idx="12"/>
          </p:nvPr>
        </p:nvSpPr>
        <p:spPr/>
        <p:txBody>
          <a:bodyPr/>
          <a:lstStyle/>
          <a:p>
            <a:r>
              <a:rPr lang="en-US" dirty="0"/>
              <a:t>1:26</a:t>
            </a:r>
          </a:p>
        </p:txBody>
      </p:sp>
      <p:sp>
        <p:nvSpPr>
          <p:cNvPr id="4" name="Title 3"/>
          <p:cNvSpPr>
            <a:spLocks noGrp="1"/>
          </p:cNvSpPr>
          <p:nvPr>
            <p:ph type="title"/>
          </p:nvPr>
        </p:nvSpPr>
        <p:spPr/>
        <p:txBody>
          <a:bodyPr/>
          <a:lstStyle/>
          <a:p>
            <a:r>
              <a:rPr lang="en-US" dirty="0"/>
              <a:t>Your love to me was more wonderful than the love of women</a:t>
            </a:r>
          </a:p>
        </p:txBody>
      </p:sp>
    </p:spTree>
    <p:extLst>
      <p:ext uri="{BB962C8B-B14F-4D97-AF65-F5344CB8AC3E}">
        <p14:creationId xmlns:p14="http://schemas.microsoft.com/office/powerpoint/2010/main" val="78949966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hanging, sitting, table, side&#10;&#10;Description automatically generated">
            <a:extLst>
              <a:ext uri="{FF2B5EF4-FFF2-40B4-BE49-F238E27FC236}">
                <a16:creationId xmlns:a16="http://schemas.microsoft.com/office/drawing/2014/main" id="{799297F7-4E9A-475C-BED6-FCFFAEB065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p:cNvSpPr>
            <a:spLocks noGrp="1"/>
          </p:cNvSpPr>
          <p:nvPr>
            <p:ph type="body" sz="quarter" idx="10"/>
          </p:nvPr>
        </p:nvSpPr>
        <p:spPr/>
        <p:txBody>
          <a:bodyPr/>
          <a:lstStyle/>
          <a:p>
            <a:r>
              <a:rPr lang="en-US" dirty="0"/>
              <a:t>Iron Age weapons, from Iran, 12th–7th centuries BC</a:t>
            </a:r>
          </a:p>
        </p:txBody>
      </p:sp>
      <p:sp>
        <p:nvSpPr>
          <p:cNvPr id="3" name="Text Placeholder 2"/>
          <p:cNvSpPr>
            <a:spLocks noGrp="1"/>
          </p:cNvSpPr>
          <p:nvPr>
            <p:ph type="body" sz="quarter" idx="12"/>
          </p:nvPr>
        </p:nvSpPr>
        <p:spPr/>
        <p:txBody>
          <a:bodyPr/>
          <a:lstStyle/>
          <a:p>
            <a:r>
              <a:rPr lang="en-US" dirty="0"/>
              <a:t>1:27</a:t>
            </a:r>
          </a:p>
        </p:txBody>
      </p:sp>
      <p:sp>
        <p:nvSpPr>
          <p:cNvPr id="4" name="Title 3"/>
          <p:cNvSpPr>
            <a:spLocks noGrp="1"/>
          </p:cNvSpPr>
          <p:nvPr>
            <p:ph type="title"/>
          </p:nvPr>
        </p:nvSpPr>
        <p:spPr/>
        <p:txBody>
          <a:bodyPr/>
          <a:lstStyle/>
          <a:p>
            <a:r>
              <a:rPr lang="en-US" dirty="0"/>
              <a:t>How are the mighty fallen, and the weapons of war perished</a:t>
            </a:r>
          </a:p>
        </p:txBody>
      </p:sp>
    </p:spTree>
    <p:extLst>
      <p:ext uri="{BB962C8B-B14F-4D97-AF65-F5344CB8AC3E}">
        <p14:creationId xmlns:p14="http://schemas.microsoft.com/office/powerpoint/2010/main" val="193595472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Deformed sword and scabbard, from a tomb near </a:t>
            </a:r>
            <a:r>
              <a:rPr lang="en-US" dirty="0" err="1"/>
              <a:t>Ranquette</a:t>
            </a:r>
            <a:r>
              <a:rPr lang="en-US" dirty="0"/>
              <a:t> road at Nimes, circa 100 BC</a:t>
            </a:r>
          </a:p>
        </p:txBody>
      </p:sp>
      <p:sp>
        <p:nvSpPr>
          <p:cNvPr id="3" name="Text Placeholder 2"/>
          <p:cNvSpPr>
            <a:spLocks noGrp="1"/>
          </p:cNvSpPr>
          <p:nvPr>
            <p:ph type="body" sz="quarter" idx="12"/>
          </p:nvPr>
        </p:nvSpPr>
        <p:spPr/>
        <p:txBody>
          <a:bodyPr/>
          <a:lstStyle/>
          <a:p>
            <a:r>
              <a:rPr lang="en-US" dirty="0"/>
              <a:t>1:27</a:t>
            </a:r>
          </a:p>
        </p:txBody>
      </p:sp>
      <p:sp>
        <p:nvSpPr>
          <p:cNvPr id="4" name="Title 3"/>
          <p:cNvSpPr>
            <a:spLocks noGrp="1"/>
          </p:cNvSpPr>
          <p:nvPr>
            <p:ph type="title"/>
          </p:nvPr>
        </p:nvSpPr>
        <p:spPr/>
        <p:txBody>
          <a:bodyPr/>
          <a:lstStyle/>
          <a:p>
            <a:r>
              <a:rPr lang="en-US" dirty="0"/>
              <a:t>How are the mighty fallen, and the weapons of war perished</a:t>
            </a:r>
          </a:p>
        </p:txBody>
      </p:sp>
      <p:pic>
        <p:nvPicPr>
          <p:cNvPr id="22530" name="Picture 2" descr="C:\Users\Kris\Documents\Bolen\PCB size\France Museums\Nimes Museum-pcb\Deformed sword and scabbard, from tomb of Ranquette road at Nimes, ca 100 BC, tb09201938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98500"/>
            <a:ext cx="9144000" cy="54594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96954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andy beach&#10;&#10;Description automatically generated">
            <a:extLst>
              <a:ext uri="{FF2B5EF4-FFF2-40B4-BE49-F238E27FC236}">
                <a16:creationId xmlns:a16="http://schemas.microsoft.com/office/drawing/2014/main" id="{A01522F0-60FE-429D-81D8-E6E1424937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Text Placeholder 8">
            <a:extLst>
              <a:ext uri="{FF2B5EF4-FFF2-40B4-BE49-F238E27FC236}">
                <a16:creationId xmlns:a16="http://schemas.microsoft.com/office/drawing/2014/main" id="{12232CEC-0B8D-4A8F-9737-B1199F9E69C2}"/>
              </a:ext>
            </a:extLst>
          </p:cNvPr>
          <p:cNvSpPr>
            <a:spLocks noGrp="1"/>
          </p:cNvSpPr>
          <p:nvPr>
            <p:ph type="body" sz="quarter" idx="10"/>
          </p:nvPr>
        </p:nvSpPr>
        <p:spPr/>
        <p:txBody>
          <a:bodyPr/>
          <a:lstStyle/>
          <a:p>
            <a:r>
              <a:rPr lang="en-US" dirty="0"/>
              <a:t>Nahal Besor (from Tell el-Farah)</a:t>
            </a:r>
          </a:p>
        </p:txBody>
      </p:sp>
      <p:sp>
        <p:nvSpPr>
          <p:cNvPr id="10" name="Text Placeholder 9">
            <a:extLst>
              <a:ext uri="{FF2B5EF4-FFF2-40B4-BE49-F238E27FC236}">
                <a16:creationId xmlns:a16="http://schemas.microsoft.com/office/drawing/2014/main" id="{DCD68763-AF78-4E6D-8811-67C390C7ACA1}"/>
              </a:ext>
            </a:extLst>
          </p:cNvPr>
          <p:cNvSpPr>
            <a:spLocks noGrp="1"/>
          </p:cNvSpPr>
          <p:nvPr>
            <p:ph type="body" sz="quarter" idx="12"/>
          </p:nvPr>
        </p:nvSpPr>
        <p:spPr/>
        <p:txBody>
          <a:bodyPr/>
          <a:lstStyle/>
          <a:p>
            <a:r>
              <a:rPr lang="en-US" dirty="0"/>
              <a:t>1:1</a:t>
            </a:r>
          </a:p>
        </p:txBody>
      </p:sp>
      <p:sp>
        <p:nvSpPr>
          <p:cNvPr id="8" name="Title 7">
            <a:extLst>
              <a:ext uri="{FF2B5EF4-FFF2-40B4-BE49-F238E27FC236}">
                <a16:creationId xmlns:a16="http://schemas.microsoft.com/office/drawing/2014/main" id="{D11E78B2-5B2A-4503-A96B-F36EE2F5B00A}"/>
              </a:ext>
            </a:extLst>
          </p:cNvPr>
          <p:cNvSpPr>
            <a:spLocks noGrp="1"/>
          </p:cNvSpPr>
          <p:nvPr>
            <p:ph type="title"/>
          </p:nvPr>
        </p:nvSpPr>
        <p:spPr/>
        <p:txBody>
          <a:bodyPr/>
          <a:lstStyle/>
          <a:p>
            <a:r>
              <a:rPr lang="en-US" dirty="0"/>
              <a:t>When David had returned from the slaughter of the Amalekites</a:t>
            </a:r>
          </a:p>
        </p:txBody>
      </p:sp>
    </p:spTree>
    <p:extLst>
      <p:ext uri="{BB962C8B-B14F-4D97-AF65-F5344CB8AC3E}">
        <p14:creationId xmlns:p14="http://schemas.microsoft.com/office/powerpoint/2010/main" val="38465114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PLBL\05 Negev and the Wilderness\Western Negev\Tell el-Farah South and Nahal Besor view east, tb050701345.jpg"/>
          <p:cNvPicPr>
            <a:picLocks noChangeAspect="1" noChangeArrowheads="1"/>
          </p:cNvPicPr>
          <p:nvPr/>
        </p:nvPicPr>
        <p:blipFill>
          <a:blip r:embed="rId3">
            <a:extLst>
              <a:ext uri="{BEBA8EAE-BF5A-486C-A8C5-ECC9F3942E4B}">
                <a14:imgProps xmlns:a14="http://schemas.microsoft.com/office/drawing/2010/main">
                  <a14:imgLayer r:embed="rId4">
                    <a14:imgEffect>
                      <a14:colorTemperature colorTemp="6900"/>
                    </a14:imgEffect>
                    <a14:imgEffect>
                      <a14:saturation sat="150000"/>
                    </a14:imgEffect>
                    <a14:imgEffect>
                      <a14:brightnessContrast bright="-5000" contrast="20000"/>
                    </a14:imgEffect>
                  </a14:imgLayer>
                </a14:imgProps>
              </a:ext>
              <a:ext uri="{28A0092B-C50C-407E-A947-70E740481C1C}">
                <a14:useLocalDpi xmlns:a14="http://schemas.microsoft.com/office/drawing/2010/main" val="0"/>
              </a:ext>
            </a:extLst>
          </a:blip>
          <a:srcRect/>
          <a:stretch>
            <a:fillRect/>
          </a:stretch>
        </p:blipFill>
        <p:spPr bwMode="auto">
          <a:xfrm>
            <a:off x="1"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8">
            <a:extLst>
              <a:ext uri="{FF2B5EF4-FFF2-40B4-BE49-F238E27FC236}">
                <a16:creationId xmlns:a16="http://schemas.microsoft.com/office/drawing/2014/main" id="{797F70D5-D3ED-4E3A-97AE-56043C5B4769}"/>
              </a:ext>
            </a:extLst>
          </p:cNvPr>
          <p:cNvSpPr>
            <a:spLocks noGrp="1"/>
          </p:cNvSpPr>
          <p:nvPr>
            <p:ph type="body" sz="quarter" idx="10"/>
          </p:nvPr>
        </p:nvSpPr>
        <p:spPr/>
        <p:txBody>
          <a:bodyPr/>
          <a:lstStyle/>
          <a:p>
            <a:r>
              <a:rPr lang="en-US" dirty="0"/>
              <a:t>Nahal Besor (from Tell el-Farah, from the west)</a:t>
            </a:r>
          </a:p>
        </p:txBody>
      </p:sp>
      <p:sp>
        <p:nvSpPr>
          <p:cNvPr id="10" name="Text Placeholder 9">
            <a:extLst>
              <a:ext uri="{FF2B5EF4-FFF2-40B4-BE49-F238E27FC236}">
                <a16:creationId xmlns:a16="http://schemas.microsoft.com/office/drawing/2014/main" id="{633783FA-27A3-40E5-81C8-7BD6E2C8756D}"/>
              </a:ext>
            </a:extLst>
          </p:cNvPr>
          <p:cNvSpPr>
            <a:spLocks noGrp="1"/>
          </p:cNvSpPr>
          <p:nvPr>
            <p:ph type="body" sz="quarter" idx="12"/>
          </p:nvPr>
        </p:nvSpPr>
        <p:spPr/>
        <p:txBody>
          <a:bodyPr/>
          <a:lstStyle/>
          <a:p>
            <a:r>
              <a:rPr lang="en-US" dirty="0"/>
              <a:t>1:1</a:t>
            </a:r>
          </a:p>
        </p:txBody>
      </p:sp>
      <p:sp>
        <p:nvSpPr>
          <p:cNvPr id="8" name="Title 7">
            <a:extLst>
              <a:ext uri="{FF2B5EF4-FFF2-40B4-BE49-F238E27FC236}">
                <a16:creationId xmlns:a16="http://schemas.microsoft.com/office/drawing/2014/main" id="{9580BF02-2559-4F99-8890-925B46377FDF}"/>
              </a:ext>
            </a:extLst>
          </p:cNvPr>
          <p:cNvSpPr>
            <a:spLocks noGrp="1"/>
          </p:cNvSpPr>
          <p:nvPr>
            <p:ph type="title"/>
          </p:nvPr>
        </p:nvSpPr>
        <p:spPr/>
        <p:txBody>
          <a:bodyPr/>
          <a:lstStyle/>
          <a:p>
            <a:r>
              <a:rPr lang="en-US" dirty="0"/>
              <a:t>When David had returned from the slaughter of the Amalekites</a:t>
            </a:r>
          </a:p>
        </p:txBody>
      </p:sp>
    </p:spTree>
    <p:extLst>
      <p:ext uri="{BB962C8B-B14F-4D97-AF65-F5344CB8AC3E}">
        <p14:creationId xmlns:p14="http://schemas.microsoft.com/office/powerpoint/2010/main" val="20074560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Assyrian soldiers pursuing Arabs, from Ashurbanipal’s north palace at Nineveh, circa 640 BC</a:t>
            </a:r>
          </a:p>
        </p:txBody>
      </p:sp>
      <p:sp>
        <p:nvSpPr>
          <p:cNvPr id="3" name="Text Placeholder 2"/>
          <p:cNvSpPr>
            <a:spLocks noGrp="1"/>
          </p:cNvSpPr>
          <p:nvPr>
            <p:ph type="body" sz="quarter" idx="12"/>
          </p:nvPr>
        </p:nvSpPr>
        <p:spPr/>
        <p:txBody>
          <a:bodyPr/>
          <a:lstStyle/>
          <a:p>
            <a:r>
              <a:rPr lang="en-US" dirty="0"/>
              <a:t>1:1</a:t>
            </a:r>
          </a:p>
        </p:txBody>
      </p:sp>
      <p:sp>
        <p:nvSpPr>
          <p:cNvPr id="4" name="Title 3"/>
          <p:cNvSpPr>
            <a:spLocks noGrp="1"/>
          </p:cNvSpPr>
          <p:nvPr>
            <p:ph type="title"/>
          </p:nvPr>
        </p:nvSpPr>
        <p:spPr/>
        <p:txBody>
          <a:bodyPr/>
          <a:lstStyle/>
          <a:p>
            <a:r>
              <a:rPr lang="en-US" dirty="0"/>
              <a:t>When David had returned from the slaughter of the Amalekites</a:t>
            </a:r>
          </a:p>
        </p:txBody>
      </p:sp>
      <p:pic>
        <p:nvPicPr>
          <p:cNvPr id="5" name="Picture 4" descr="Nineveh, north palace of Ashurbanipal, Assyrian soldiers pursuing Arabs, 640 BC, tb112004744.jpg"/>
          <p:cNvPicPr>
            <a:picLocks noChangeAspect="1"/>
          </p:cNvPicPr>
          <p:nvPr/>
        </p:nvPicPr>
        <p:blipFill rotWithShape="1">
          <a:blip r:embed="rId3" cstate="print">
            <a:extLst>
              <a:ext uri="{28A0092B-C50C-407E-A947-70E740481C1C}">
                <a14:useLocalDpi xmlns:a14="http://schemas.microsoft.com/office/drawing/2010/main" val="0"/>
              </a:ext>
            </a:extLst>
          </a:blip>
          <a:srcRect b="6295"/>
          <a:stretch/>
        </p:blipFill>
        <p:spPr>
          <a:xfrm>
            <a:off x="0" y="580005"/>
            <a:ext cx="9144000" cy="5697990"/>
          </a:xfrm>
          <a:prstGeom prst="rect">
            <a:avLst/>
          </a:prstGeom>
        </p:spPr>
      </p:pic>
    </p:spTree>
    <p:extLst>
      <p:ext uri="{BB962C8B-B14F-4D97-AF65-F5344CB8AC3E}">
        <p14:creationId xmlns:p14="http://schemas.microsoft.com/office/powerpoint/2010/main" val="17963488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PLBLsr\Ziklag, Tel Sera, aerial from east, tb01070363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Ziklag (aerial view from the east)</a:t>
            </a:r>
          </a:p>
        </p:txBody>
      </p:sp>
      <p:sp>
        <p:nvSpPr>
          <p:cNvPr id="3" name="Text Placeholder 2"/>
          <p:cNvSpPr>
            <a:spLocks noGrp="1"/>
          </p:cNvSpPr>
          <p:nvPr>
            <p:ph type="body" sz="quarter" idx="12"/>
          </p:nvPr>
        </p:nvSpPr>
        <p:spPr/>
        <p:txBody>
          <a:bodyPr/>
          <a:lstStyle/>
          <a:p>
            <a:r>
              <a:rPr lang="en-US" dirty="0"/>
              <a:t>1:1</a:t>
            </a:r>
          </a:p>
        </p:txBody>
      </p:sp>
      <p:sp>
        <p:nvSpPr>
          <p:cNvPr id="4" name="Title 3"/>
          <p:cNvSpPr>
            <a:spLocks noGrp="1"/>
          </p:cNvSpPr>
          <p:nvPr>
            <p:ph type="title"/>
          </p:nvPr>
        </p:nvSpPr>
        <p:spPr/>
        <p:txBody>
          <a:bodyPr/>
          <a:lstStyle/>
          <a:p>
            <a:r>
              <a:rPr lang="en-US" dirty="0"/>
              <a:t>David stayed two days in Ziklag</a:t>
            </a:r>
          </a:p>
        </p:txBody>
      </p:sp>
    </p:spTree>
    <p:extLst>
      <p:ext uri="{BB962C8B-B14F-4D97-AF65-F5344CB8AC3E}">
        <p14:creationId xmlns:p14="http://schemas.microsoft.com/office/powerpoint/2010/main" val="9940325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PLBLsr\Ziklag, Tel Sera, aerial from east, tb01070363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Ziklag (aerial view from the east)</a:t>
            </a:r>
          </a:p>
        </p:txBody>
      </p:sp>
      <p:sp>
        <p:nvSpPr>
          <p:cNvPr id="3" name="Text Placeholder 2"/>
          <p:cNvSpPr>
            <a:spLocks noGrp="1"/>
          </p:cNvSpPr>
          <p:nvPr>
            <p:ph type="body" sz="quarter" idx="12"/>
          </p:nvPr>
        </p:nvSpPr>
        <p:spPr/>
        <p:txBody>
          <a:bodyPr/>
          <a:lstStyle/>
          <a:p>
            <a:r>
              <a:rPr lang="en-US" dirty="0"/>
              <a:t>1:1</a:t>
            </a:r>
          </a:p>
        </p:txBody>
      </p:sp>
      <p:sp>
        <p:nvSpPr>
          <p:cNvPr id="4" name="Title 3"/>
          <p:cNvSpPr>
            <a:spLocks noGrp="1"/>
          </p:cNvSpPr>
          <p:nvPr>
            <p:ph type="title"/>
          </p:nvPr>
        </p:nvSpPr>
        <p:spPr/>
        <p:txBody>
          <a:bodyPr/>
          <a:lstStyle/>
          <a:p>
            <a:r>
              <a:rPr lang="en-US" dirty="0"/>
              <a:t>David stayed two days in Ziklag</a:t>
            </a:r>
          </a:p>
        </p:txBody>
      </p:sp>
      <p:sp>
        <p:nvSpPr>
          <p:cNvPr id="7" name="Oval 6"/>
          <p:cNvSpPr/>
          <p:nvPr/>
        </p:nvSpPr>
        <p:spPr>
          <a:xfrm>
            <a:off x="3853140" y="2971800"/>
            <a:ext cx="2286000" cy="8382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7380401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Ziklag, Tel Sera, from east"/>
          <p:cNvPicPr preferRelativeResize="0">
            <a:picLocks noChangeAspect="1" noChangeArrowheads="1"/>
          </p:cNvPicPr>
          <p:nvPr>
            <p:custDataLst>
              <p:tags r:id="rId1"/>
            </p:custDataLst>
          </p:nvPr>
        </p:nvPicPr>
        <p:blipFill>
          <a:blip r:embed="rId4"/>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Ziklag (from the east)</a:t>
            </a:r>
          </a:p>
        </p:txBody>
      </p:sp>
      <p:sp>
        <p:nvSpPr>
          <p:cNvPr id="3" name="Text Placeholder 2"/>
          <p:cNvSpPr>
            <a:spLocks noGrp="1"/>
          </p:cNvSpPr>
          <p:nvPr>
            <p:ph type="body" sz="quarter" idx="12"/>
          </p:nvPr>
        </p:nvSpPr>
        <p:spPr/>
        <p:txBody>
          <a:bodyPr/>
          <a:lstStyle/>
          <a:p>
            <a:r>
              <a:rPr lang="en-US" dirty="0"/>
              <a:t>1:1</a:t>
            </a:r>
          </a:p>
        </p:txBody>
      </p:sp>
      <p:sp>
        <p:nvSpPr>
          <p:cNvPr id="4" name="Title 3"/>
          <p:cNvSpPr>
            <a:spLocks noGrp="1"/>
          </p:cNvSpPr>
          <p:nvPr>
            <p:ph type="title"/>
          </p:nvPr>
        </p:nvSpPr>
        <p:spPr/>
        <p:txBody>
          <a:bodyPr/>
          <a:lstStyle/>
          <a:p>
            <a:r>
              <a:rPr lang="en-US" dirty="0"/>
              <a:t>David stayed two days in Ziklag</a:t>
            </a:r>
          </a:p>
        </p:txBody>
      </p:sp>
    </p:spTree>
    <p:extLst>
      <p:ext uri="{BB962C8B-B14F-4D97-AF65-F5344CB8AC3E}">
        <p14:creationId xmlns:p14="http://schemas.microsoft.com/office/powerpoint/2010/main" val="39152786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tone building&#10;&#10;Description automatically generated">
            <a:extLst>
              <a:ext uri="{FF2B5EF4-FFF2-40B4-BE49-F238E27FC236}">
                <a16:creationId xmlns:a16="http://schemas.microsoft.com/office/drawing/2014/main" id="{AD610ED0-5C5F-4974-917E-B775B52D45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0"/>
            <a:ext cx="9144000" cy="6812280"/>
          </a:xfrm>
          <a:prstGeom prst="rect">
            <a:avLst/>
          </a:prstGeom>
        </p:spPr>
      </p:pic>
      <p:sp>
        <p:nvSpPr>
          <p:cNvPr id="2" name="Text Placeholder 1"/>
          <p:cNvSpPr>
            <a:spLocks noGrp="1"/>
          </p:cNvSpPr>
          <p:nvPr>
            <p:ph type="body" sz="quarter" idx="10"/>
          </p:nvPr>
        </p:nvSpPr>
        <p:spPr/>
        <p:txBody>
          <a:bodyPr/>
          <a:lstStyle/>
          <a:p>
            <a:r>
              <a:rPr lang="en-US" dirty="0"/>
              <a:t>Mourners with dust on their heads, from Saqqara, 14th century BC</a:t>
            </a:r>
          </a:p>
        </p:txBody>
      </p:sp>
      <p:sp>
        <p:nvSpPr>
          <p:cNvPr id="3" name="Text Placeholder 2"/>
          <p:cNvSpPr>
            <a:spLocks noGrp="1"/>
          </p:cNvSpPr>
          <p:nvPr>
            <p:ph type="body" sz="quarter" idx="12"/>
          </p:nvPr>
        </p:nvSpPr>
        <p:spPr/>
        <p:txBody>
          <a:bodyPr/>
          <a:lstStyle/>
          <a:p>
            <a:r>
              <a:rPr lang="en-US" dirty="0"/>
              <a:t>1:2</a:t>
            </a:r>
          </a:p>
        </p:txBody>
      </p:sp>
      <p:sp>
        <p:nvSpPr>
          <p:cNvPr id="4" name="Title 3"/>
          <p:cNvSpPr>
            <a:spLocks noGrp="1"/>
          </p:cNvSpPr>
          <p:nvPr>
            <p:ph type="title"/>
          </p:nvPr>
        </p:nvSpPr>
        <p:spPr/>
        <p:txBody>
          <a:bodyPr/>
          <a:lstStyle/>
          <a:p>
            <a:r>
              <a:rPr lang="en-US" dirty="0"/>
              <a:t>On the third day a man came from the camp of Saul, with his clothes torn and dust on his head</a:t>
            </a:r>
          </a:p>
        </p:txBody>
      </p:sp>
    </p:spTree>
    <p:extLst>
      <p:ext uri="{BB962C8B-B14F-4D97-AF65-F5344CB8AC3E}">
        <p14:creationId xmlns:p14="http://schemas.microsoft.com/office/powerpoint/2010/main" val="13801379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id="{A9C43E02-4C74-4789-8120-E0EE7EBF56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0586"/>
            <a:ext cx="9144000" cy="6510528"/>
          </a:xfrm>
          <a:prstGeom prst="rect">
            <a:avLst/>
          </a:prstGeom>
        </p:spPr>
      </p:pic>
      <p:sp>
        <p:nvSpPr>
          <p:cNvPr id="2" name="Text Placeholder 1"/>
          <p:cNvSpPr>
            <a:spLocks noGrp="1"/>
          </p:cNvSpPr>
          <p:nvPr>
            <p:ph type="body" sz="quarter" idx="10"/>
          </p:nvPr>
        </p:nvSpPr>
        <p:spPr/>
        <p:txBody>
          <a:bodyPr/>
          <a:lstStyle/>
          <a:p>
            <a:r>
              <a:rPr lang="en-US" dirty="0"/>
              <a:t>Bowing courtiers kissing the ground, from Tell el-Amarna, reign of Akhenaten, 14th century BC</a:t>
            </a:r>
          </a:p>
        </p:txBody>
      </p:sp>
      <p:sp>
        <p:nvSpPr>
          <p:cNvPr id="3" name="Text Placeholder 2"/>
          <p:cNvSpPr>
            <a:spLocks noGrp="1"/>
          </p:cNvSpPr>
          <p:nvPr>
            <p:ph type="body" sz="quarter" idx="12"/>
          </p:nvPr>
        </p:nvSpPr>
        <p:spPr/>
        <p:txBody>
          <a:bodyPr/>
          <a:lstStyle/>
          <a:p>
            <a:r>
              <a:rPr lang="en-US" dirty="0"/>
              <a:t>1:2</a:t>
            </a:r>
          </a:p>
        </p:txBody>
      </p:sp>
      <p:sp>
        <p:nvSpPr>
          <p:cNvPr id="4" name="Title 3"/>
          <p:cNvSpPr>
            <a:spLocks noGrp="1"/>
          </p:cNvSpPr>
          <p:nvPr>
            <p:ph type="title"/>
          </p:nvPr>
        </p:nvSpPr>
        <p:spPr/>
        <p:txBody>
          <a:bodyPr/>
          <a:lstStyle/>
          <a:p>
            <a:r>
              <a:rPr lang="en-US" dirty="0"/>
              <a:t>When he came to David, he fell to the earth and bowed down</a:t>
            </a:r>
          </a:p>
        </p:txBody>
      </p:sp>
    </p:spTree>
    <p:extLst>
      <p:ext uri="{BB962C8B-B14F-4D97-AF65-F5344CB8AC3E}">
        <p14:creationId xmlns:p14="http://schemas.microsoft.com/office/powerpoint/2010/main" val="17834674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“King Saul” street sign in Beth Shean</a:t>
            </a:r>
          </a:p>
        </p:txBody>
      </p:sp>
      <p:sp>
        <p:nvSpPr>
          <p:cNvPr id="3" name="Text Placeholder 2"/>
          <p:cNvSpPr>
            <a:spLocks noGrp="1"/>
          </p:cNvSpPr>
          <p:nvPr>
            <p:ph type="body" sz="quarter" idx="12"/>
          </p:nvPr>
        </p:nvSpPr>
        <p:spPr/>
        <p:txBody>
          <a:bodyPr/>
          <a:lstStyle/>
          <a:p>
            <a:r>
              <a:rPr lang="en-US" dirty="0"/>
              <a:t>1:1</a:t>
            </a:r>
          </a:p>
        </p:txBody>
      </p:sp>
      <p:sp>
        <p:nvSpPr>
          <p:cNvPr id="4" name="Title 3"/>
          <p:cNvSpPr>
            <a:spLocks noGrp="1"/>
          </p:cNvSpPr>
          <p:nvPr>
            <p:ph type="title"/>
          </p:nvPr>
        </p:nvSpPr>
        <p:spPr/>
        <p:txBody>
          <a:bodyPr/>
          <a:lstStyle/>
          <a:p>
            <a:r>
              <a:rPr lang="en-US" dirty="0"/>
              <a:t>It came to pass after the death of Saul</a:t>
            </a:r>
          </a:p>
        </p:txBody>
      </p:sp>
      <p:pic>
        <p:nvPicPr>
          <p:cNvPr id="10" name="Picture 9" descr="King Saul street sign in Beth Shean, tb01151270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7784"/>
            <a:ext cx="9144000" cy="5742432"/>
          </a:xfrm>
          <a:prstGeom prst="rect">
            <a:avLst/>
          </a:prstGeom>
        </p:spPr>
      </p:pic>
    </p:spTree>
    <p:extLst>
      <p:ext uri="{BB962C8B-B14F-4D97-AF65-F5344CB8AC3E}">
        <p14:creationId xmlns:p14="http://schemas.microsoft.com/office/powerpoint/2010/main" val="7071212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461"/>
            <a:ext cx="9144000" cy="6817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a:extLst>
              <a:ext uri="{FF2B5EF4-FFF2-40B4-BE49-F238E27FC236}">
                <a16:creationId xmlns:a16="http://schemas.microsoft.com/office/drawing/2014/main" id="{870A2507-6C80-4D95-B027-931DE1B39725}"/>
              </a:ext>
            </a:extLst>
          </p:cNvPr>
          <p:cNvSpPr>
            <a:spLocks noGrp="1"/>
          </p:cNvSpPr>
          <p:nvPr>
            <p:ph type="body" sz="quarter" idx="10"/>
          </p:nvPr>
        </p:nvSpPr>
        <p:spPr/>
        <p:txBody>
          <a:bodyPr/>
          <a:lstStyle/>
          <a:p>
            <a:r>
              <a:rPr lang="en-US" dirty="0"/>
              <a:t>Greek statuette of a runner, circa 100 BC</a:t>
            </a:r>
          </a:p>
        </p:txBody>
      </p:sp>
      <p:sp>
        <p:nvSpPr>
          <p:cNvPr id="3" name="Text Placeholder 2">
            <a:extLst>
              <a:ext uri="{FF2B5EF4-FFF2-40B4-BE49-F238E27FC236}">
                <a16:creationId xmlns:a16="http://schemas.microsoft.com/office/drawing/2014/main" id="{C8622930-C075-4D04-B54A-668A781F45E4}"/>
              </a:ext>
            </a:extLst>
          </p:cNvPr>
          <p:cNvSpPr>
            <a:spLocks noGrp="1"/>
          </p:cNvSpPr>
          <p:nvPr>
            <p:ph type="body" sz="quarter" idx="12"/>
          </p:nvPr>
        </p:nvSpPr>
        <p:spPr/>
        <p:txBody>
          <a:bodyPr/>
          <a:lstStyle/>
          <a:p>
            <a:r>
              <a:rPr lang="en-US" dirty="0"/>
              <a:t>1:3</a:t>
            </a:r>
          </a:p>
        </p:txBody>
      </p:sp>
      <p:sp>
        <p:nvSpPr>
          <p:cNvPr id="4" name="Title 3">
            <a:extLst>
              <a:ext uri="{FF2B5EF4-FFF2-40B4-BE49-F238E27FC236}">
                <a16:creationId xmlns:a16="http://schemas.microsoft.com/office/drawing/2014/main" id="{4E9A50A5-A466-4ADA-B39D-6B6E3EDD206B}"/>
              </a:ext>
            </a:extLst>
          </p:cNvPr>
          <p:cNvSpPr>
            <a:spLocks noGrp="1"/>
          </p:cNvSpPr>
          <p:nvPr>
            <p:ph type="title"/>
          </p:nvPr>
        </p:nvSpPr>
        <p:spPr/>
        <p:txBody>
          <a:bodyPr/>
          <a:lstStyle/>
          <a:p>
            <a:r>
              <a:rPr lang="en-US" dirty="0"/>
              <a:t>He said, “I have escaped from the camp of Israel”</a:t>
            </a:r>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5938" y="3429000"/>
            <a:ext cx="333375"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89970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le of rocks&#10;&#10;Description automatically generated">
            <a:extLst>
              <a:ext uri="{FF2B5EF4-FFF2-40B4-BE49-F238E27FC236}">
                <a16:creationId xmlns:a16="http://schemas.microsoft.com/office/drawing/2014/main" id="{6F9A8F4C-D721-4CA7-8285-74E68454B9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7160"/>
            <a:ext cx="9144000" cy="6583680"/>
          </a:xfrm>
          <a:prstGeom prst="rect">
            <a:avLst/>
          </a:prstGeom>
        </p:spPr>
      </p:pic>
      <p:sp>
        <p:nvSpPr>
          <p:cNvPr id="8" name="Text Placeholder 7"/>
          <p:cNvSpPr>
            <a:spLocks noGrp="1"/>
          </p:cNvSpPr>
          <p:nvPr>
            <p:ph type="body" sz="quarter" idx="10"/>
          </p:nvPr>
        </p:nvSpPr>
        <p:spPr/>
        <p:txBody>
          <a:bodyPr/>
          <a:lstStyle/>
          <a:p>
            <a:r>
              <a:rPr lang="en-US" dirty="0"/>
              <a:t>Battlefield strewn with dead enemies, reign of Ashurbanipal, 7th century BC</a:t>
            </a:r>
          </a:p>
        </p:txBody>
      </p:sp>
      <p:sp>
        <p:nvSpPr>
          <p:cNvPr id="9" name="Text Placeholder 8"/>
          <p:cNvSpPr>
            <a:spLocks noGrp="1"/>
          </p:cNvSpPr>
          <p:nvPr>
            <p:ph type="body" sz="quarter" idx="12"/>
          </p:nvPr>
        </p:nvSpPr>
        <p:spPr/>
        <p:txBody>
          <a:bodyPr/>
          <a:lstStyle/>
          <a:p>
            <a:r>
              <a:rPr lang="en-US" dirty="0"/>
              <a:t>1:4</a:t>
            </a:r>
          </a:p>
        </p:txBody>
      </p:sp>
      <p:sp>
        <p:nvSpPr>
          <p:cNvPr id="4" name="Title 3"/>
          <p:cNvSpPr>
            <a:spLocks noGrp="1"/>
          </p:cNvSpPr>
          <p:nvPr>
            <p:ph type="title"/>
          </p:nvPr>
        </p:nvSpPr>
        <p:spPr/>
        <p:txBody>
          <a:bodyPr/>
          <a:lstStyle/>
          <a:p>
            <a:r>
              <a:rPr lang="en-US" dirty="0"/>
              <a:t>The people fled from the battle, and many of the people have fallen and died</a:t>
            </a:r>
          </a:p>
        </p:txBody>
      </p:sp>
    </p:spTree>
    <p:extLst>
      <p:ext uri="{BB962C8B-B14F-4D97-AF65-F5344CB8AC3E}">
        <p14:creationId xmlns:p14="http://schemas.microsoft.com/office/powerpoint/2010/main" val="40276292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Assyrian soldier beheading a corpse, from Nimrud, reign of Tiglath-pileser III, 8th century BC</a:t>
            </a:r>
          </a:p>
        </p:txBody>
      </p:sp>
      <p:sp>
        <p:nvSpPr>
          <p:cNvPr id="3" name="Text Placeholder 2"/>
          <p:cNvSpPr>
            <a:spLocks noGrp="1"/>
          </p:cNvSpPr>
          <p:nvPr>
            <p:ph type="body" sz="quarter" idx="12"/>
          </p:nvPr>
        </p:nvSpPr>
        <p:spPr/>
        <p:txBody>
          <a:bodyPr/>
          <a:lstStyle/>
          <a:p>
            <a:r>
              <a:rPr lang="en-US" dirty="0"/>
              <a:t>1:4</a:t>
            </a:r>
          </a:p>
        </p:txBody>
      </p:sp>
      <p:sp>
        <p:nvSpPr>
          <p:cNvPr id="4" name="Title 3"/>
          <p:cNvSpPr>
            <a:spLocks noGrp="1"/>
          </p:cNvSpPr>
          <p:nvPr>
            <p:ph type="title"/>
          </p:nvPr>
        </p:nvSpPr>
        <p:spPr/>
        <p:txBody>
          <a:bodyPr/>
          <a:lstStyle/>
          <a:p>
            <a:r>
              <a:rPr lang="en-US" dirty="0"/>
              <a:t>Saul and Jonathan his son are dead also</a:t>
            </a:r>
          </a:p>
        </p:txBody>
      </p:sp>
    </p:spTree>
    <p:extLst>
      <p:ext uri="{BB962C8B-B14F-4D97-AF65-F5344CB8AC3E}">
        <p14:creationId xmlns:p14="http://schemas.microsoft.com/office/powerpoint/2010/main" val="15132034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PCB size\Getty Villa\Assyrian reliefs\Relief of celebration after royal bull hunt, Assyrian, from northwest palace at Nimrud, 875-860 BC, tb100919325.jpg"/>
          <p:cNvPicPr>
            <a:picLocks noChangeAspect="1" noChangeArrowheads="1"/>
          </p:cNvPicPr>
          <p:nvPr/>
        </p:nvPicPr>
        <p:blipFill rotWithShape="1">
          <a:blip r:embed="rId3">
            <a:extLst>
              <a:ext uri="{28A0092B-C50C-407E-A947-70E740481C1C}">
                <a14:useLocalDpi xmlns:a14="http://schemas.microsoft.com/office/drawing/2010/main" val="0"/>
              </a:ext>
            </a:extLst>
          </a:blip>
          <a:srcRect l="158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a king and attendant, from the northwest palace at Nimrud, 9th century BC</a:t>
            </a:r>
          </a:p>
        </p:txBody>
      </p:sp>
      <p:sp>
        <p:nvSpPr>
          <p:cNvPr id="3" name="Text Placeholder 2"/>
          <p:cNvSpPr>
            <a:spLocks noGrp="1"/>
          </p:cNvSpPr>
          <p:nvPr>
            <p:ph type="body" sz="quarter" idx="12"/>
          </p:nvPr>
        </p:nvSpPr>
        <p:spPr/>
        <p:txBody>
          <a:bodyPr/>
          <a:lstStyle/>
          <a:p>
            <a:r>
              <a:rPr lang="en-US" dirty="0"/>
              <a:t>1:5</a:t>
            </a:r>
          </a:p>
        </p:txBody>
      </p:sp>
      <p:sp>
        <p:nvSpPr>
          <p:cNvPr id="4" name="Title 3"/>
          <p:cNvSpPr>
            <a:spLocks noGrp="1"/>
          </p:cNvSpPr>
          <p:nvPr>
            <p:ph type="title"/>
          </p:nvPr>
        </p:nvSpPr>
        <p:spPr/>
        <p:txBody>
          <a:bodyPr/>
          <a:lstStyle/>
          <a:p>
            <a:r>
              <a:rPr lang="en-US" dirty="0"/>
              <a:t>So David inquired, “How do you know that Saul and his son Jonathan are dead?”</a:t>
            </a:r>
          </a:p>
        </p:txBody>
      </p:sp>
    </p:spTree>
    <p:extLst>
      <p:ext uri="{BB962C8B-B14F-4D97-AF65-F5344CB8AC3E}">
        <p14:creationId xmlns:p14="http://schemas.microsoft.com/office/powerpoint/2010/main" val="17211090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061" descr="Jezreel Valley from Muhraqa to Moreh and Gilboa, ws052703100"/>
          <p:cNvPicPr preferRelativeResize="0">
            <a:picLocks noChangeAspect="1" noChangeArrowheads="1"/>
          </p:cNvPicPr>
          <p:nvPr>
            <p:custDataLst>
              <p:tags r:id="rId1"/>
            </p:custDataLst>
          </p:nvPr>
        </p:nvPicPr>
        <p:blipFill>
          <a:blip r:embed="rId4" cstate="print"/>
          <a:srcRect/>
          <a:stretch>
            <a:fillRect/>
          </a:stretch>
        </p:blipFill>
        <p:spPr bwMode="auto">
          <a:xfrm>
            <a:off x="0" y="-1587"/>
            <a:ext cx="9144000" cy="6861175"/>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Jezreel Valley with Mount Gilboa (from the west)</a:t>
            </a:r>
          </a:p>
        </p:txBody>
      </p:sp>
      <p:sp>
        <p:nvSpPr>
          <p:cNvPr id="3" name="Text Placeholder 2"/>
          <p:cNvSpPr>
            <a:spLocks noGrp="1"/>
          </p:cNvSpPr>
          <p:nvPr>
            <p:ph type="body" sz="quarter" idx="12"/>
          </p:nvPr>
        </p:nvSpPr>
        <p:spPr/>
        <p:txBody>
          <a:bodyPr/>
          <a:lstStyle/>
          <a:p>
            <a:r>
              <a:rPr lang="en-US" dirty="0"/>
              <a:t>1:6</a:t>
            </a:r>
          </a:p>
        </p:txBody>
      </p:sp>
      <p:sp>
        <p:nvSpPr>
          <p:cNvPr id="4" name="Title 3"/>
          <p:cNvSpPr>
            <a:spLocks noGrp="1"/>
          </p:cNvSpPr>
          <p:nvPr>
            <p:ph type="title"/>
          </p:nvPr>
        </p:nvSpPr>
        <p:spPr/>
        <p:txBody>
          <a:bodyPr/>
          <a:lstStyle/>
          <a:p>
            <a:r>
              <a:rPr lang="en-US" dirty="0"/>
              <a:t>The young man said, “By chance I happened to be upon Mount Gilboa”</a:t>
            </a:r>
          </a:p>
        </p:txBody>
      </p:sp>
    </p:spTree>
    <p:extLst>
      <p:ext uri="{BB962C8B-B14F-4D97-AF65-F5344CB8AC3E}">
        <p14:creationId xmlns:p14="http://schemas.microsoft.com/office/powerpoint/2010/main" val="5369584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061" descr="Jezreel Valley from Muhraqa to Moreh and Gilboa, ws052703100"/>
          <p:cNvPicPr preferRelativeResize="0">
            <a:picLocks noChangeAspect="1" noChangeArrowheads="1"/>
          </p:cNvPicPr>
          <p:nvPr>
            <p:custDataLst>
              <p:tags r:id="rId1"/>
            </p:custDataLst>
          </p:nvPr>
        </p:nvPicPr>
        <p:blipFill>
          <a:blip r:embed="rId4" cstate="print"/>
          <a:srcRect/>
          <a:stretch>
            <a:fillRect/>
          </a:stretch>
        </p:blipFill>
        <p:spPr bwMode="auto">
          <a:xfrm>
            <a:off x="0" y="-1587"/>
            <a:ext cx="9144000" cy="6861175"/>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Jezreel Valley with Mount Gilboa (from the west)</a:t>
            </a:r>
          </a:p>
        </p:txBody>
      </p:sp>
      <p:sp>
        <p:nvSpPr>
          <p:cNvPr id="3" name="Text Placeholder 2"/>
          <p:cNvSpPr>
            <a:spLocks noGrp="1"/>
          </p:cNvSpPr>
          <p:nvPr>
            <p:ph type="body" sz="quarter" idx="12"/>
          </p:nvPr>
        </p:nvSpPr>
        <p:spPr/>
        <p:txBody>
          <a:bodyPr/>
          <a:lstStyle/>
          <a:p>
            <a:r>
              <a:rPr lang="en-US" dirty="0"/>
              <a:t>1:6</a:t>
            </a:r>
          </a:p>
        </p:txBody>
      </p:sp>
      <p:sp>
        <p:nvSpPr>
          <p:cNvPr id="4" name="Title 3"/>
          <p:cNvSpPr>
            <a:spLocks noGrp="1"/>
          </p:cNvSpPr>
          <p:nvPr>
            <p:ph type="title"/>
          </p:nvPr>
        </p:nvSpPr>
        <p:spPr/>
        <p:txBody>
          <a:bodyPr/>
          <a:lstStyle/>
          <a:p>
            <a:r>
              <a:rPr lang="en-US" dirty="0"/>
              <a:t>The young man said, “By chance I happened to be upon Mount Gilboa”</a:t>
            </a:r>
          </a:p>
        </p:txBody>
      </p:sp>
      <p:sp>
        <p:nvSpPr>
          <p:cNvPr id="12" name="Text Box 2053"/>
          <p:cNvSpPr txBox="1">
            <a:spLocks noChangeArrowheads="1"/>
          </p:cNvSpPr>
          <p:nvPr/>
        </p:nvSpPr>
        <p:spPr bwMode="auto">
          <a:xfrm>
            <a:off x="1143000" y="1828800"/>
            <a:ext cx="1555041"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Hill</a:t>
            </a:r>
            <a:r>
              <a:rPr kumimoji="0" lang="en-US" sz="2000" b="0" i="0" u="none" strike="noStrike" kern="0" cap="none" spc="0" normalizeH="0" baseline="0" noProof="0" dirty="0">
                <a:ln>
                  <a:noFill/>
                </a:ln>
                <a:solidFill>
                  <a:srgbClr val="FFFFFF"/>
                </a:solidFill>
                <a:effectLst>
                  <a:glow rad="50800">
                    <a:srgbClr val="000000">
                      <a:alpha val="60000"/>
                    </a:srgbClr>
                  </a:glow>
                </a:effectLst>
                <a:uLnTx/>
                <a:uFillTx/>
                <a:latin typeface="Calibri" pitchFamily="34" charset="0"/>
                <a:cs typeface="Calibri" pitchFamily="34" charset="0"/>
              </a:rPr>
              <a:t> </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of Moreh</a:t>
            </a:r>
          </a:p>
        </p:txBody>
      </p:sp>
      <p:sp>
        <p:nvSpPr>
          <p:cNvPr id="13" name="Text Box 2054"/>
          <p:cNvSpPr txBox="1">
            <a:spLocks noChangeArrowheads="1"/>
          </p:cNvSpPr>
          <p:nvPr/>
        </p:nvSpPr>
        <p:spPr bwMode="auto">
          <a:xfrm>
            <a:off x="6477000" y="1905000"/>
            <a:ext cx="1600200" cy="400110"/>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Mt.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Gilboa</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4" name="Text Box 2056"/>
          <p:cNvSpPr txBox="1">
            <a:spLocks noChangeArrowheads="1"/>
          </p:cNvSpPr>
          <p:nvPr/>
        </p:nvSpPr>
        <p:spPr bwMode="auto">
          <a:xfrm>
            <a:off x="4419600" y="4724400"/>
            <a:ext cx="1109599"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Jokneam</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5" name="Line 2057"/>
          <p:cNvSpPr>
            <a:spLocks noChangeShapeType="1"/>
          </p:cNvSpPr>
          <p:nvPr/>
        </p:nvSpPr>
        <p:spPr bwMode="auto">
          <a:xfrm>
            <a:off x="5029200" y="5105400"/>
            <a:ext cx="76200" cy="304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alibri" pitchFamily="34" charset="0"/>
              <a:ea typeface="+mn-ea"/>
              <a:cs typeface="Calibri" pitchFamily="34" charset="0"/>
            </a:endParaRPr>
          </a:p>
        </p:txBody>
      </p:sp>
      <p:sp>
        <p:nvSpPr>
          <p:cNvPr id="16" name="Line 2059"/>
          <p:cNvSpPr>
            <a:spLocks noChangeShapeType="1"/>
          </p:cNvSpPr>
          <p:nvPr/>
        </p:nvSpPr>
        <p:spPr bwMode="auto">
          <a:xfrm>
            <a:off x="1828800" y="2209800"/>
            <a:ext cx="76200" cy="457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alibri" pitchFamily="34" charset="0"/>
              <a:ea typeface="+mn-ea"/>
              <a:cs typeface="Calibri" pitchFamily="34" charset="0"/>
            </a:endParaRPr>
          </a:p>
        </p:txBody>
      </p:sp>
      <p:sp>
        <p:nvSpPr>
          <p:cNvPr id="17" name="Line 2060"/>
          <p:cNvSpPr>
            <a:spLocks noChangeShapeType="1"/>
          </p:cNvSpPr>
          <p:nvPr/>
        </p:nvSpPr>
        <p:spPr bwMode="auto">
          <a:xfrm flipH="1">
            <a:off x="6781800" y="2286000"/>
            <a:ext cx="152400" cy="457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alibri" pitchFamily="34" charset="0"/>
              <a:ea typeface="+mn-ea"/>
              <a:cs typeface="Calibri" pitchFamily="34" charset="0"/>
            </a:endParaRPr>
          </a:p>
        </p:txBody>
      </p:sp>
    </p:spTree>
    <p:extLst>
      <p:ext uri="{BB962C8B-B14F-4D97-AF65-F5344CB8AC3E}">
        <p14:creationId xmlns:p14="http://schemas.microsoft.com/office/powerpoint/2010/main" val="19168374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PLBLsr\Harod Valley, Mount Gilboa, Jezreel aerial from west, tb12170401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92894"/>
            <a:ext cx="9144000" cy="627221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Mount Gilboa and Jezreel Valley (aerial view from the west)</a:t>
            </a:r>
          </a:p>
        </p:txBody>
      </p:sp>
      <p:sp>
        <p:nvSpPr>
          <p:cNvPr id="3" name="Text Placeholder 2"/>
          <p:cNvSpPr>
            <a:spLocks noGrp="1"/>
          </p:cNvSpPr>
          <p:nvPr>
            <p:ph type="body" sz="quarter" idx="12"/>
          </p:nvPr>
        </p:nvSpPr>
        <p:spPr/>
        <p:txBody>
          <a:bodyPr/>
          <a:lstStyle/>
          <a:p>
            <a:r>
              <a:rPr lang="en-US" dirty="0"/>
              <a:t>1:6</a:t>
            </a:r>
          </a:p>
        </p:txBody>
      </p:sp>
      <p:sp>
        <p:nvSpPr>
          <p:cNvPr id="4" name="Title 3"/>
          <p:cNvSpPr>
            <a:spLocks noGrp="1"/>
          </p:cNvSpPr>
          <p:nvPr>
            <p:ph type="title"/>
          </p:nvPr>
        </p:nvSpPr>
        <p:spPr/>
        <p:txBody>
          <a:bodyPr/>
          <a:lstStyle/>
          <a:p>
            <a:r>
              <a:rPr lang="en-US" dirty="0"/>
              <a:t>The young man said, “By chance I happened to be upon Mount Gilboa”</a:t>
            </a:r>
          </a:p>
        </p:txBody>
      </p:sp>
    </p:spTree>
    <p:extLst>
      <p:ext uri="{BB962C8B-B14F-4D97-AF65-F5344CB8AC3E}">
        <p14:creationId xmlns:p14="http://schemas.microsoft.com/office/powerpoint/2010/main" val="35591012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PLBLsr\Harod Valley, Mount Gilboa, Jezreel aerial from west, tb12170401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92894"/>
            <a:ext cx="9144000" cy="627221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Mount Gilboa and Jezreel Valley (aerial view from the west)</a:t>
            </a:r>
          </a:p>
        </p:txBody>
      </p:sp>
      <p:sp>
        <p:nvSpPr>
          <p:cNvPr id="3" name="Text Placeholder 2"/>
          <p:cNvSpPr>
            <a:spLocks noGrp="1"/>
          </p:cNvSpPr>
          <p:nvPr>
            <p:ph type="body" sz="quarter" idx="12"/>
          </p:nvPr>
        </p:nvSpPr>
        <p:spPr/>
        <p:txBody>
          <a:bodyPr/>
          <a:lstStyle/>
          <a:p>
            <a:r>
              <a:rPr lang="en-US" dirty="0"/>
              <a:t>1:6</a:t>
            </a:r>
          </a:p>
        </p:txBody>
      </p:sp>
      <p:sp>
        <p:nvSpPr>
          <p:cNvPr id="4" name="Title 3"/>
          <p:cNvSpPr>
            <a:spLocks noGrp="1"/>
          </p:cNvSpPr>
          <p:nvPr>
            <p:ph type="title"/>
          </p:nvPr>
        </p:nvSpPr>
        <p:spPr/>
        <p:txBody>
          <a:bodyPr/>
          <a:lstStyle/>
          <a:p>
            <a:r>
              <a:rPr lang="en-US" dirty="0"/>
              <a:t>The young man said, “By chance I happened to be upon Mount Gilboa”</a:t>
            </a:r>
          </a:p>
        </p:txBody>
      </p:sp>
      <p:sp>
        <p:nvSpPr>
          <p:cNvPr id="14" name="Line 9"/>
          <p:cNvSpPr>
            <a:spLocks noChangeShapeType="1"/>
          </p:cNvSpPr>
          <p:nvPr/>
        </p:nvSpPr>
        <p:spPr bwMode="auto">
          <a:xfrm>
            <a:off x="4720756" y="3136106"/>
            <a:ext cx="45719" cy="3810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alibri" pitchFamily="34" charset="0"/>
              <a:ea typeface="+mn-ea"/>
              <a:cs typeface="Calibri" pitchFamily="34" charset="0"/>
            </a:endParaRPr>
          </a:p>
        </p:txBody>
      </p:sp>
      <p:sp>
        <p:nvSpPr>
          <p:cNvPr id="15" name="Text Box 16"/>
          <p:cNvSpPr txBox="1">
            <a:spLocks noChangeArrowheads="1"/>
          </p:cNvSpPr>
          <p:nvPr/>
        </p:nvSpPr>
        <p:spPr bwMode="auto">
          <a:xfrm>
            <a:off x="4190685" y="2755106"/>
            <a:ext cx="1200072"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Ein</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Harod</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6" name="Text Box 16"/>
          <p:cNvSpPr txBox="1">
            <a:spLocks noChangeArrowheads="1"/>
          </p:cNvSpPr>
          <p:nvPr/>
        </p:nvSpPr>
        <p:spPr bwMode="auto">
          <a:xfrm>
            <a:off x="2894469" y="3059906"/>
            <a:ext cx="149675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Harod</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Valley</a:t>
            </a:r>
          </a:p>
        </p:txBody>
      </p:sp>
      <p:sp>
        <p:nvSpPr>
          <p:cNvPr id="17" name="Text Box 16"/>
          <p:cNvSpPr txBox="1">
            <a:spLocks noChangeArrowheads="1"/>
          </p:cNvSpPr>
          <p:nvPr/>
        </p:nvSpPr>
        <p:spPr bwMode="auto">
          <a:xfrm>
            <a:off x="6878783" y="2412176"/>
            <a:ext cx="1285929"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Mt.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Gilboa</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6" name="Freeform 5"/>
          <p:cNvSpPr/>
          <p:nvPr/>
        </p:nvSpPr>
        <p:spPr>
          <a:xfrm>
            <a:off x="2971800" y="3086100"/>
            <a:ext cx="4381500" cy="927100"/>
          </a:xfrm>
          <a:custGeom>
            <a:avLst/>
            <a:gdLst>
              <a:gd name="connsiteX0" fmla="*/ 82550 w 4394200"/>
              <a:gd name="connsiteY0" fmla="*/ 615950 h 876300"/>
              <a:gd name="connsiteX1" fmla="*/ 82550 w 4394200"/>
              <a:gd name="connsiteY1" fmla="*/ 615950 h 876300"/>
              <a:gd name="connsiteX2" fmla="*/ 146050 w 4394200"/>
              <a:gd name="connsiteY2" fmla="*/ 577850 h 876300"/>
              <a:gd name="connsiteX3" fmla="*/ 2051050 w 4394200"/>
              <a:gd name="connsiteY3" fmla="*/ 603250 h 876300"/>
              <a:gd name="connsiteX4" fmla="*/ 3130550 w 4394200"/>
              <a:gd name="connsiteY4" fmla="*/ 495300 h 876300"/>
              <a:gd name="connsiteX5" fmla="*/ 3282950 w 4394200"/>
              <a:gd name="connsiteY5" fmla="*/ 317500 h 876300"/>
              <a:gd name="connsiteX6" fmla="*/ 3022600 w 4394200"/>
              <a:gd name="connsiteY6" fmla="*/ 311150 h 876300"/>
              <a:gd name="connsiteX7" fmla="*/ 3810000 w 4394200"/>
              <a:gd name="connsiteY7" fmla="*/ 0 h 876300"/>
              <a:gd name="connsiteX8" fmla="*/ 4394200 w 4394200"/>
              <a:gd name="connsiteY8" fmla="*/ 330200 h 876300"/>
              <a:gd name="connsiteX9" fmla="*/ 4070350 w 4394200"/>
              <a:gd name="connsiteY9" fmla="*/ 330200 h 876300"/>
              <a:gd name="connsiteX10" fmla="*/ 3263900 w 4394200"/>
              <a:gd name="connsiteY10" fmla="*/ 806450 h 876300"/>
              <a:gd name="connsiteX11" fmla="*/ 2152650 w 4394200"/>
              <a:gd name="connsiteY11" fmla="*/ 660400 h 876300"/>
              <a:gd name="connsiteX12" fmla="*/ 0 w 4394200"/>
              <a:gd name="connsiteY12" fmla="*/ 876300 h 876300"/>
              <a:gd name="connsiteX13" fmla="*/ 82550 w 4394200"/>
              <a:gd name="connsiteY13" fmla="*/ 615950 h 876300"/>
              <a:gd name="connsiteX0" fmla="*/ 82550 w 4394200"/>
              <a:gd name="connsiteY0" fmla="*/ 615950 h 876300"/>
              <a:gd name="connsiteX1" fmla="*/ 82550 w 4394200"/>
              <a:gd name="connsiteY1" fmla="*/ 615950 h 876300"/>
              <a:gd name="connsiteX2" fmla="*/ 146050 w 4394200"/>
              <a:gd name="connsiteY2" fmla="*/ 577850 h 876300"/>
              <a:gd name="connsiteX3" fmla="*/ 2051050 w 4394200"/>
              <a:gd name="connsiteY3" fmla="*/ 603250 h 876300"/>
              <a:gd name="connsiteX4" fmla="*/ 3130550 w 4394200"/>
              <a:gd name="connsiteY4" fmla="*/ 495300 h 876300"/>
              <a:gd name="connsiteX5" fmla="*/ 3282950 w 4394200"/>
              <a:gd name="connsiteY5" fmla="*/ 317500 h 876300"/>
              <a:gd name="connsiteX6" fmla="*/ 3022600 w 4394200"/>
              <a:gd name="connsiteY6" fmla="*/ 311150 h 876300"/>
              <a:gd name="connsiteX7" fmla="*/ 3810000 w 4394200"/>
              <a:gd name="connsiteY7" fmla="*/ 0 h 876300"/>
              <a:gd name="connsiteX8" fmla="*/ 4394200 w 4394200"/>
              <a:gd name="connsiteY8" fmla="*/ 330200 h 876300"/>
              <a:gd name="connsiteX9" fmla="*/ 4070350 w 4394200"/>
              <a:gd name="connsiteY9" fmla="*/ 330200 h 876300"/>
              <a:gd name="connsiteX10" fmla="*/ 3263900 w 4394200"/>
              <a:gd name="connsiteY10" fmla="*/ 806450 h 876300"/>
              <a:gd name="connsiteX11" fmla="*/ 2152650 w 4394200"/>
              <a:gd name="connsiteY11" fmla="*/ 660400 h 876300"/>
              <a:gd name="connsiteX12" fmla="*/ 0 w 4394200"/>
              <a:gd name="connsiteY12" fmla="*/ 876300 h 876300"/>
              <a:gd name="connsiteX13" fmla="*/ 82550 w 4394200"/>
              <a:gd name="connsiteY13" fmla="*/ 615950 h 876300"/>
              <a:gd name="connsiteX0" fmla="*/ 82550 w 4394200"/>
              <a:gd name="connsiteY0" fmla="*/ 615950 h 876300"/>
              <a:gd name="connsiteX1" fmla="*/ 82550 w 4394200"/>
              <a:gd name="connsiteY1" fmla="*/ 615950 h 876300"/>
              <a:gd name="connsiteX2" fmla="*/ 146050 w 4394200"/>
              <a:gd name="connsiteY2" fmla="*/ 577850 h 876300"/>
              <a:gd name="connsiteX3" fmla="*/ 2051050 w 4394200"/>
              <a:gd name="connsiteY3" fmla="*/ 603250 h 876300"/>
              <a:gd name="connsiteX4" fmla="*/ 3130550 w 4394200"/>
              <a:gd name="connsiteY4" fmla="*/ 495300 h 876300"/>
              <a:gd name="connsiteX5" fmla="*/ 3282950 w 4394200"/>
              <a:gd name="connsiteY5" fmla="*/ 317500 h 876300"/>
              <a:gd name="connsiteX6" fmla="*/ 3022600 w 4394200"/>
              <a:gd name="connsiteY6" fmla="*/ 311150 h 876300"/>
              <a:gd name="connsiteX7" fmla="*/ 3810000 w 4394200"/>
              <a:gd name="connsiteY7" fmla="*/ 0 h 876300"/>
              <a:gd name="connsiteX8" fmla="*/ 4394200 w 4394200"/>
              <a:gd name="connsiteY8" fmla="*/ 330200 h 876300"/>
              <a:gd name="connsiteX9" fmla="*/ 4070350 w 4394200"/>
              <a:gd name="connsiteY9" fmla="*/ 330200 h 876300"/>
              <a:gd name="connsiteX10" fmla="*/ 3263900 w 4394200"/>
              <a:gd name="connsiteY10" fmla="*/ 806450 h 876300"/>
              <a:gd name="connsiteX11" fmla="*/ 2152650 w 4394200"/>
              <a:gd name="connsiteY11" fmla="*/ 660400 h 876300"/>
              <a:gd name="connsiteX12" fmla="*/ 0 w 4394200"/>
              <a:gd name="connsiteY12" fmla="*/ 876300 h 876300"/>
              <a:gd name="connsiteX13" fmla="*/ 82550 w 4394200"/>
              <a:gd name="connsiteY13" fmla="*/ 615950 h 876300"/>
              <a:gd name="connsiteX0" fmla="*/ 82550 w 4394200"/>
              <a:gd name="connsiteY0" fmla="*/ 615950 h 876300"/>
              <a:gd name="connsiteX1" fmla="*/ 82550 w 4394200"/>
              <a:gd name="connsiteY1" fmla="*/ 615950 h 876300"/>
              <a:gd name="connsiteX2" fmla="*/ 146050 w 4394200"/>
              <a:gd name="connsiteY2" fmla="*/ 577850 h 876300"/>
              <a:gd name="connsiteX3" fmla="*/ 2051050 w 4394200"/>
              <a:gd name="connsiteY3" fmla="*/ 603250 h 876300"/>
              <a:gd name="connsiteX4" fmla="*/ 3130550 w 4394200"/>
              <a:gd name="connsiteY4" fmla="*/ 495300 h 876300"/>
              <a:gd name="connsiteX5" fmla="*/ 3282950 w 4394200"/>
              <a:gd name="connsiteY5" fmla="*/ 317500 h 876300"/>
              <a:gd name="connsiteX6" fmla="*/ 3022600 w 4394200"/>
              <a:gd name="connsiteY6" fmla="*/ 311150 h 876300"/>
              <a:gd name="connsiteX7" fmla="*/ 3810000 w 4394200"/>
              <a:gd name="connsiteY7" fmla="*/ 0 h 876300"/>
              <a:gd name="connsiteX8" fmla="*/ 4394200 w 4394200"/>
              <a:gd name="connsiteY8" fmla="*/ 330200 h 876300"/>
              <a:gd name="connsiteX9" fmla="*/ 4070350 w 4394200"/>
              <a:gd name="connsiteY9" fmla="*/ 330200 h 876300"/>
              <a:gd name="connsiteX10" fmla="*/ 3263900 w 4394200"/>
              <a:gd name="connsiteY10" fmla="*/ 806450 h 876300"/>
              <a:gd name="connsiteX11" fmla="*/ 2152650 w 4394200"/>
              <a:gd name="connsiteY11" fmla="*/ 660400 h 876300"/>
              <a:gd name="connsiteX12" fmla="*/ 0 w 4394200"/>
              <a:gd name="connsiteY12" fmla="*/ 876300 h 876300"/>
              <a:gd name="connsiteX13" fmla="*/ 82550 w 4394200"/>
              <a:gd name="connsiteY13" fmla="*/ 615950 h 876300"/>
              <a:gd name="connsiteX0" fmla="*/ 82550 w 4394200"/>
              <a:gd name="connsiteY0" fmla="*/ 615950 h 876300"/>
              <a:gd name="connsiteX1" fmla="*/ 82550 w 4394200"/>
              <a:gd name="connsiteY1" fmla="*/ 615950 h 876300"/>
              <a:gd name="connsiteX2" fmla="*/ 146050 w 4394200"/>
              <a:gd name="connsiteY2" fmla="*/ 577850 h 876300"/>
              <a:gd name="connsiteX3" fmla="*/ 2051050 w 4394200"/>
              <a:gd name="connsiteY3" fmla="*/ 603250 h 876300"/>
              <a:gd name="connsiteX4" fmla="*/ 3130550 w 4394200"/>
              <a:gd name="connsiteY4" fmla="*/ 495300 h 876300"/>
              <a:gd name="connsiteX5" fmla="*/ 3282950 w 4394200"/>
              <a:gd name="connsiteY5" fmla="*/ 317500 h 876300"/>
              <a:gd name="connsiteX6" fmla="*/ 3022600 w 4394200"/>
              <a:gd name="connsiteY6" fmla="*/ 311150 h 876300"/>
              <a:gd name="connsiteX7" fmla="*/ 3810000 w 4394200"/>
              <a:gd name="connsiteY7" fmla="*/ 0 h 876300"/>
              <a:gd name="connsiteX8" fmla="*/ 4394200 w 4394200"/>
              <a:gd name="connsiteY8" fmla="*/ 330200 h 876300"/>
              <a:gd name="connsiteX9" fmla="*/ 4070350 w 4394200"/>
              <a:gd name="connsiteY9" fmla="*/ 330200 h 876300"/>
              <a:gd name="connsiteX10" fmla="*/ 3263900 w 4394200"/>
              <a:gd name="connsiteY10" fmla="*/ 806450 h 876300"/>
              <a:gd name="connsiteX11" fmla="*/ 1727200 w 4394200"/>
              <a:gd name="connsiteY11" fmla="*/ 704850 h 876300"/>
              <a:gd name="connsiteX12" fmla="*/ 0 w 4394200"/>
              <a:gd name="connsiteY12" fmla="*/ 876300 h 876300"/>
              <a:gd name="connsiteX13" fmla="*/ 82550 w 4394200"/>
              <a:gd name="connsiteY13" fmla="*/ 615950 h 876300"/>
              <a:gd name="connsiteX0" fmla="*/ 92412 w 4404062"/>
              <a:gd name="connsiteY0" fmla="*/ 615950 h 876300"/>
              <a:gd name="connsiteX1" fmla="*/ 92412 w 4404062"/>
              <a:gd name="connsiteY1" fmla="*/ 615950 h 876300"/>
              <a:gd name="connsiteX2" fmla="*/ 155912 w 4404062"/>
              <a:gd name="connsiteY2" fmla="*/ 577850 h 876300"/>
              <a:gd name="connsiteX3" fmla="*/ 2022812 w 4404062"/>
              <a:gd name="connsiteY3" fmla="*/ 565150 h 876300"/>
              <a:gd name="connsiteX4" fmla="*/ 3140412 w 4404062"/>
              <a:gd name="connsiteY4" fmla="*/ 495300 h 876300"/>
              <a:gd name="connsiteX5" fmla="*/ 3292812 w 4404062"/>
              <a:gd name="connsiteY5" fmla="*/ 317500 h 876300"/>
              <a:gd name="connsiteX6" fmla="*/ 3032462 w 4404062"/>
              <a:gd name="connsiteY6" fmla="*/ 311150 h 876300"/>
              <a:gd name="connsiteX7" fmla="*/ 3819862 w 4404062"/>
              <a:gd name="connsiteY7" fmla="*/ 0 h 876300"/>
              <a:gd name="connsiteX8" fmla="*/ 4404062 w 4404062"/>
              <a:gd name="connsiteY8" fmla="*/ 330200 h 876300"/>
              <a:gd name="connsiteX9" fmla="*/ 4080212 w 4404062"/>
              <a:gd name="connsiteY9" fmla="*/ 330200 h 876300"/>
              <a:gd name="connsiteX10" fmla="*/ 3273762 w 4404062"/>
              <a:gd name="connsiteY10" fmla="*/ 806450 h 876300"/>
              <a:gd name="connsiteX11" fmla="*/ 1737062 w 4404062"/>
              <a:gd name="connsiteY11" fmla="*/ 704850 h 876300"/>
              <a:gd name="connsiteX12" fmla="*/ 9862 w 4404062"/>
              <a:gd name="connsiteY12" fmla="*/ 876300 h 876300"/>
              <a:gd name="connsiteX13" fmla="*/ 92412 w 4404062"/>
              <a:gd name="connsiteY13" fmla="*/ 615950 h 876300"/>
              <a:gd name="connsiteX0" fmla="*/ 92412 w 4404062"/>
              <a:gd name="connsiteY0" fmla="*/ 615950 h 876300"/>
              <a:gd name="connsiteX1" fmla="*/ 92412 w 4404062"/>
              <a:gd name="connsiteY1" fmla="*/ 615950 h 876300"/>
              <a:gd name="connsiteX2" fmla="*/ 155912 w 4404062"/>
              <a:gd name="connsiteY2" fmla="*/ 577850 h 876300"/>
              <a:gd name="connsiteX3" fmla="*/ 2022812 w 4404062"/>
              <a:gd name="connsiteY3" fmla="*/ 565150 h 876300"/>
              <a:gd name="connsiteX4" fmla="*/ 3140412 w 4404062"/>
              <a:gd name="connsiteY4" fmla="*/ 495300 h 876300"/>
              <a:gd name="connsiteX5" fmla="*/ 3292812 w 4404062"/>
              <a:gd name="connsiteY5" fmla="*/ 317500 h 876300"/>
              <a:gd name="connsiteX6" fmla="*/ 3032462 w 4404062"/>
              <a:gd name="connsiteY6" fmla="*/ 311150 h 876300"/>
              <a:gd name="connsiteX7" fmla="*/ 3819862 w 4404062"/>
              <a:gd name="connsiteY7" fmla="*/ 0 h 876300"/>
              <a:gd name="connsiteX8" fmla="*/ 4404062 w 4404062"/>
              <a:gd name="connsiteY8" fmla="*/ 330200 h 876300"/>
              <a:gd name="connsiteX9" fmla="*/ 4080212 w 4404062"/>
              <a:gd name="connsiteY9" fmla="*/ 330200 h 876300"/>
              <a:gd name="connsiteX10" fmla="*/ 3273762 w 4404062"/>
              <a:gd name="connsiteY10" fmla="*/ 806450 h 876300"/>
              <a:gd name="connsiteX11" fmla="*/ 1737062 w 4404062"/>
              <a:gd name="connsiteY11" fmla="*/ 704850 h 876300"/>
              <a:gd name="connsiteX12" fmla="*/ 9862 w 4404062"/>
              <a:gd name="connsiteY12" fmla="*/ 876300 h 876300"/>
              <a:gd name="connsiteX13" fmla="*/ 92412 w 4404062"/>
              <a:gd name="connsiteY13" fmla="*/ 615950 h 876300"/>
              <a:gd name="connsiteX0" fmla="*/ 92412 w 4404062"/>
              <a:gd name="connsiteY0" fmla="*/ 615950 h 876300"/>
              <a:gd name="connsiteX1" fmla="*/ 92412 w 4404062"/>
              <a:gd name="connsiteY1" fmla="*/ 615950 h 876300"/>
              <a:gd name="connsiteX2" fmla="*/ 155912 w 4404062"/>
              <a:gd name="connsiteY2" fmla="*/ 577850 h 876300"/>
              <a:gd name="connsiteX3" fmla="*/ 2022812 w 4404062"/>
              <a:gd name="connsiteY3" fmla="*/ 565150 h 876300"/>
              <a:gd name="connsiteX4" fmla="*/ 3140412 w 4404062"/>
              <a:gd name="connsiteY4" fmla="*/ 495300 h 876300"/>
              <a:gd name="connsiteX5" fmla="*/ 3292812 w 4404062"/>
              <a:gd name="connsiteY5" fmla="*/ 317500 h 876300"/>
              <a:gd name="connsiteX6" fmla="*/ 3032462 w 4404062"/>
              <a:gd name="connsiteY6" fmla="*/ 311150 h 876300"/>
              <a:gd name="connsiteX7" fmla="*/ 3819862 w 4404062"/>
              <a:gd name="connsiteY7" fmla="*/ 0 h 876300"/>
              <a:gd name="connsiteX8" fmla="*/ 4404062 w 4404062"/>
              <a:gd name="connsiteY8" fmla="*/ 330200 h 876300"/>
              <a:gd name="connsiteX9" fmla="*/ 4080212 w 4404062"/>
              <a:gd name="connsiteY9" fmla="*/ 330200 h 876300"/>
              <a:gd name="connsiteX10" fmla="*/ 3273762 w 4404062"/>
              <a:gd name="connsiteY10" fmla="*/ 806450 h 876300"/>
              <a:gd name="connsiteX11" fmla="*/ 1737062 w 4404062"/>
              <a:gd name="connsiteY11" fmla="*/ 704850 h 876300"/>
              <a:gd name="connsiteX12" fmla="*/ 9862 w 4404062"/>
              <a:gd name="connsiteY12" fmla="*/ 876300 h 876300"/>
              <a:gd name="connsiteX13" fmla="*/ 92412 w 4404062"/>
              <a:gd name="connsiteY13" fmla="*/ 615950 h 876300"/>
              <a:gd name="connsiteX0" fmla="*/ 9862 w 4404062"/>
              <a:gd name="connsiteY0" fmla="*/ 876300 h 876300"/>
              <a:gd name="connsiteX1" fmla="*/ 92412 w 4404062"/>
              <a:gd name="connsiteY1" fmla="*/ 615950 h 876300"/>
              <a:gd name="connsiteX2" fmla="*/ 155912 w 4404062"/>
              <a:gd name="connsiteY2" fmla="*/ 577850 h 876300"/>
              <a:gd name="connsiteX3" fmla="*/ 2022812 w 4404062"/>
              <a:gd name="connsiteY3" fmla="*/ 565150 h 876300"/>
              <a:gd name="connsiteX4" fmla="*/ 3140412 w 4404062"/>
              <a:gd name="connsiteY4" fmla="*/ 495300 h 876300"/>
              <a:gd name="connsiteX5" fmla="*/ 3292812 w 4404062"/>
              <a:gd name="connsiteY5" fmla="*/ 317500 h 876300"/>
              <a:gd name="connsiteX6" fmla="*/ 3032462 w 4404062"/>
              <a:gd name="connsiteY6" fmla="*/ 311150 h 876300"/>
              <a:gd name="connsiteX7" fmla="*/ 3819862 w 4404062"/>
              <a:gd name="connsiteY7" fmla="*/ 0 h 876300"/>
              <a:gd name="connsiteX8" fmla="*/ 4404062 w 4404062"/>
              <a:gd name="connsiteY8" fmla="*/ 330200 h 876300"/>
              <a:gd name="connsiteX9" fmla="*/ 4080212 w 4404062"/>
              <a:gd name="connsiteY9" fmla="*/ 330200 h 876300"/>
              <a:gd name="connsiteX10" fmla="*/ 3273762 w 4404062"/>
              <a:gd name="connsiteY10" fmla="*/ 806450 h 876300"/>
              <a:gd name="connsiteX11" fmla="*/ 1737062 w 4404062"/>
              <a:gd name="connsiteY11" fmla="*/ 704850 h 876300"/>
              <a:gd name="connsiteX12" fmla="*/ 9862 w 4404062"/>
              <a:gd name="connsiteY12" fmla="*/ 876300 h 876300"/>
              <a:gd name="connsiteX0" fmla="*/ 0 w 4394200"/>
              <a:gd name="connsiteY0" fmla="*/ 876300 h 876300"/>
              <a:gd name="connsiteX1" fmla="*/ 146050 w 4394200"/>
              <a:gd name="connsiteY1" fmla="*/ 577850 h 876300"/>
              <a:gd name="connsiteX2" fmla="*/ 2012950 w 4394200"/>
              <a:gd name="connsiteY2" fmla="*/ 565150 h 876300"/>
              <a:gd name="connsiteX3" fmla="*/ 3130550 w 4394200"/>
              <a:gd name="connsiteY3" fmla="*/ 495300 h 876300"/>
              <a:gd name="connsiteX4" fmla="*/ 3282950 w 4394200"/>
              <a:gd name="connsiteY4" fmla="*/ 317500 h 876300"/>
              <a:gd name="connsiteX5" fmla="*/ 3022600 w 4394200"/>
              <a:gd name="connsiteY5" fmla="*/ 311150 h 876300"/>
              <a:gd name="connsiteX6" fmla="*/ 3810000 w 4394200"/>
              <a:gd name="connsiteY6" fmla="*/ 0 h 876300"/>
              <a:gd name="connsiteX7" fmla="*/ 4394200 w 4394200"/>
              <a:gd name="connsiteY7" fmla="*/ 330200 h 876300"/>
              <a:gd name="connsiteX8" fmla="*/ 4070350 w 4394200"/>
              <a:gd name="connsiteY8" fmla="*/ 330200 h 876300"/>
              <a:gd name="connsiteX9" fmla="*/ 3263900 w 4394200"/>
              <a:gd name="connsiteY9" fmla="*/ 806450 h 876300"/>
              <a:gd name="connsiteX10" fmla="*/ 1727200 w 4394200"/>
              <a:gd name="connsiteY10" fmla="*/ 704850 h 876300"/>
              <a:gd name="connsiteX11" fmla="*/ 0 w 4394200"/>
              <a:gd name="connsiteY11" fmla="*/ 876300 h 876300"/>
              <a:gd name="connsiteX0" fmla="*/ 0 w 4394200"/>
              <a:gd name="connsiteY0" fmla="*/ 876300 h 876300"/>
              <a:gd name="connsiteX1" fmla="*/ 146050 w 4394200"/>
              <a:gd name="connsiteY1" fmla="*/ 577850 h 876300"/>
              <a:gd name="connsiteX2" fmla="*/ 2012950 w 4394200"/>
              <a:gd name="connsiteY2" fmla="*/ 565150 h 876300"/>
              <a:gd name="connsiteX3" fmla="*/ 3130550 w 4394200"/>
              <a:gd name="connsiteY3" fmla="*/ 495300 h 876300"/>
              <a:gd name="connsiteX4" fmla="*/ 3390900 w 4394200"/>
              <a:gd name="connsiteY4" fmla="*/ 311150 h 876300"/>
              <a:gd name="connsiteX5" fmla="*/ 3022600 w 4394200"/>
              <a:gd name="connsiteY5" fmla="*/ 311150 h 876300"/>
              <a:gd name="connsiteX6" fmla="*/ 3810000 w 4394200"/>
              <a:gd name="connsiteY6" fmla="*/ 0 h 876300"/>
              <a:gd name="connsiteX7" fmla="*/ 4394200 w 4394200"/>
              <a:gd name="connsiteY7" fmla="*/ 330200 h 876300"/>
              <a:gd name="connsiteX8" fmla="*/ 4070350 w 4394200"/>
              <a:gd name="connsiteY8" fmla="*/ 330200 h 876300"/>
              <a:gd name="connsiteX9" fmla="*/ 3263900 w 4394200"/>
              <a:gd name="connsiteY9" fmla="*/ 806450 h 876300"/>
              <a:gd name="connsiteX10" fmla="*/ 1727200 w 4394200"/>
              <a:gd name="connsiteY10" fmla="*/ 704850 h 876300"/>
              <a:gd name="connsiteX11" fmla="*/ 0 w 4394200"/>
              <a:gd name="connsiteY11" fmla="*/ 876300 h 876300"/>
              <a:gd name="connsiteX0" fmla="*/ 0 w 4394200"/>
              <a:gd name="connsiteY0" fmla="*/ 876300 h 876300"/>
              <a:gd name="connsiteX1" fmla="*/ 146050 w 4394200"/>
              <a:gd name="connsiteY1" fmla="*/ 577850 h 876300"/>
              <a:gd name="connsiteX2" fmla="*/ 2012950 w 4394200"/>
              <a:gd name="connsiteY2" fmla="*/ 565150 h 876300"/>
              <a:gd name="connsiteX3" fmla="*/ 3130550 w 4394200"/>
              <a:gd name="connsiteY3" fmla="*/ 495300 h 876300"/>
              <a:gd name="connsiteX4" fmla="*/ 3390900 w 4394200"/>
              <a:gd name="connsiteY4" fmla="*/ 311150 h 876300"/>
              <a:gd name="connsiteX5" fmla="*/ 3022600 w 4394200"/>
              <a:gd name="connsiteY5" fmla="*/ 311150 h 876300"/>
              <a:gd name="connsiteX6" fmla="*/ 3810000 w 4394200"/>
              <a:gd name="connsiteY6" fmla="*/ 0 h 876300"/>
              <a:gd name="connsiteX7" fmla="*/ 4394200 w 4394200"/>
              <a:gd name="connsiteY7" fmla="*/ 330200 h 876300"/>
              <a:gd name="connsiteX8" fmla="*/ 4000500 w 4394200"/>
              <a:gd name="connsiteY8" fmla="*/ 323850 h 876300"/>
              <a:gd name="connsiteX9" fmla="*/ 3263900 w 4394200"/>
              <a:gd name="connsiteY9" fmla="*/ 806450 h 876300"/>
              <a:gd name="connsiteX10" fmla="*/ 1727200 w 4394200"/>
              <a:gd name="connsiteY10" fmla="*/ 704850 h 876300"/>
              <a:gd name="connsiteX11" fmla="*/ 0 w 4394200"/>
              <a:gd name="connsiteY11" fmla="*/ 876300 h 876300"/>
              <a:gd name="connsiteX0" fmla="*/ 0 w 4394200"/>
              <a:gd name="connsiteY0" fmla="*/ 876300 h 876300"/>
              <a:gd name="connsiteX1" fmla="*/ 146050 w 4394200"/>
              <a:gd name="connsiteY1" fmla="*/ 577850 h 876300"/>
              <a:gd name="connsiteX2" fmla="*/ 2012950 w 4394200"/>
              <a:gd name="connsiteY2" fmla="*/ 565150 h 876300"/>
              <a:gd name="connsiteX3" fmla="*/ 3130550 w 4394200"/>
              <a:gd name="connsiteY3" fmla="*/ 495300 h 876300"/>
              <a:gd name="connsiteX4" fmla="*/ 3390900 w 4394200"/>
              <a:gd name="connsiteY4" fmla="*/ 311150 h 876300"/>
              <a:gd name="connsiteX5" fmla="*/ 3022600 w 4394200"/>
              <a:gd name="connsiteY5" fmla="*/ 311150 h 876300"/>
              <a:gd name="connsiteX6" fmla="*/ 3810000 w 4394200"/>
              <a:gd name="connsiteY6" fmla="*/ 0 h 876300"/>
              <a:gd name="connsiteX7" fmla="*/ 4394200 w 4394200"/>
              <a:gd name="connsiteY7" fmla="*/ 330200 h 876300"/>
              <a:gd name="connsiteX8" fmla="*/ 4051300 w 4394200"/>
              <a:gd name="connsiteY8" fmla="*/ 317500 h 876300"/>
              <a:gd name="connsiteX9" fmla="*/ 3263900 w 4394200"/>
              <a:gd name="connsiteY9" fmla="*/ 806450 h 876300"/>
              <a:gd name="connsiteX10" fmla="*/ 1727200 w 4394200"/>
              <a:gd name="connsiteY10" fmla="*/ 704850 h 876300"/>
              <a:gd name="connsiteX11" fmla="*/ 0 w 4394200"/>
              <a:gd name="connsiteY11" fmla="*/ 876300 h 876300"/>
              <a:gd name="connsiteX0" fmla="*/ 0 w 4394200"/>
              <a:gd name="connsiteY0" fmla="*/ 927100 h 927100"/>
              <a:gd name="connsiteX1" fmla="*/ 146050 w 4394200"/>
              <a:gd name="connsiteY1" fmla="*/ 628650 h 927100"/>
              <a:gd name="connsiteX2" fmla="*/ 2012950 w 4394200"/>
              <a:gd name="connsiteY2" fmla="*/ 615950 h 927100"/>
              <a:gd name="connsiteX3" fmla="*/ 3130550 w 4394200"/>
              <a:gd name="connsiteY3" fmla="*/ 546100 h 927100"/>
              <a:gd name="connsiteX4" fmla="*/ 3390900 w 4394200"/>
              <a:gd name="connsiteY4" fmla="*/ 361950 h 927100"/>
              <a:gd name="connsiteX5" fmla="*/ 3022600 w 4394200"/>
              <a:gd name="connsiteY5" fmla="*/ 361950 h 927100"/>
              <a:gd name="connsiteX6" fmla="*/ 4000500 w 4394200"/>
              <a:gd name="connsiteY6" fmla="*/ 0 h 927100"/>
              <a:gd name="connsiteX7" fmla="*/ 4394200 w 4394200"/>
              <a:gd name="connsiteY7" fmla="*/ 381000 h 927100"/>
              <a:gd name="connsiteX8" fmla="*/ 4051300 w 4394200"/>
              <a:gd name="connsiteY8" fmla="*/ 368300 h 927100"/>
              <a:gd name="connsiteX9" fmla="*/ 3263900 w 4394200"/>
              <a:gd name="connsiteY9" fmla="*/ 857250 h 927100"/>
              <a:gd name="connsiteX10" fmla="*/ 1727200 w 4394200"/>
              <a:gd name="connsiteY10" fmla="*/ 755650 h 927100"/>
              <a:gd name="connsiteX11" fmla="*/ 0 w 4394200"/>
              <a:gd name="connsiteY11" fmla="*/ 927100 h 927100"/>
              <a:gd name="connsiteX0" fmla="*/ 0 w 4394200"/>
              <a:gd name="connsiteY0" fmla="*/ 927100 h 927100"/>
              <a:gd name="connsiteX1" fmla="*/ 146050 w 4394200"/>
              <a:gd name="connsiteY1" fmla="*/ 628650 h 927100"/>
              <a:gd name="connsiteX2" fmla="*/ 2012950 w 4394200"/>
              <a:gd name="connsiteY2" fmla="*/ 615950 h 927100"/>
              <a:gd name="connsiteX3" fmla="*/ 3130550 w 4394200"/>
              <a:gd name="connsiteY3" fmla="*/ 546100 h 927100"/>
              <a:gd name="connsiteX4" fmla="*/ 3390900 w 4394200"/>
              <a:gd name="connsiteY4" fmla="*/ 361950 h 927100"/>
              <a:gd name="connsiteX5" fmla="*/ 3117850 w 4394200"/>
              <a:gd name="connsiteY5" fmla="*/ 317500 h 927100"/>
              <a:gd name="connsiteX6" fmla="*/ 4000500 w 4394200"/>
              <a:gd name="connsiteY6" fmla="*/ 0 h 927100"/>
              <a:gd name="connsiteX7" fmla="*/ 4394200 w 4394200"/>
              <a:gd name="connsiteY7" fmla="*/ 381000 h 927100"/>
              <a:gd name="connsiteX8" fmla="*/ 4051300 w 4394200"/>
              <a:gd name="connsiteY8" fmla="*/ 368300 h 927100"/>
              <a:gd name="connsiteX9" fmla="*/ 3263900 w 4394200"/>
              <a:gd name="connsiteY9" fmla="*/ 857250 h 927100"/>
              <a:gd name="connsiteX10" fmla="*/ 1727200 w 4394200"/>
              <a:gd name="connsiteY10" fmla="*/ 755650 h 927100"/>
              <a:gd name="connsiteX11" fmla="*/ 0 w 4394200"/>
              <a:gd name="connsiteY11" fmla="*/ 927100 h 927100"/>
              <a:gd name="connsiteX0" fmla="*/ 0 w 4394200"/>
              <a:gd name="connsiteY0" fmla="*/ 927100 h 927100"/>
              <a:gd name="connsiteX1" fmla="*/ 146050 w 4394200"/>
              <a:gd name="connsiteY1" fmla="*/ 628650 h 927100"/>
              <a:gd name="connsiteX2" fmla="*/ 2012950 w 4394200"/>
              <a:gd name="connsiteY2" fmla="*/ 615950 h 927100"/>
              <a:gd name="connsiteX3" fmla="*/ 3130550 w 4394200"/>
              <a:gd name="connsiteY3" fmla="*/ 546100 h 927100"/>
              <a:gd name="connsiteX4" fmla="*/ 3390900 w 4394200"/>
              <a:gd name="connsiteY4" fmla="*/ 361950 h 927100"/>
              <a:gd name="connsiteX5" fmla="*/ 3117850 w 4394200"/>
              <a:gd name="connsiteY5" fmla="*/ 317500 h 927100"/>
              <a:gd name="connsiteX6" fmla="*/ 4000500 w 4394200"/>
              <a:gd name="connsiteY6" fmla="*/ 0 h 927100"/>
              <a:gd name="connsiteX7" fmla="*/ 4394200 w 4394200"/>
              <a:gd name="connsiteY7" fmla="*/ 381000 h 927100"/>
              <a:gd name="connsiteX8" fmla="*/ 4019550 w 4394200"/>
              <a:gd name="connsiteY8" fmla="*/ 381000 h 927100"/>
              <a:gd name="connsiteX9" fmla="*/ 3263900 w 4394200"/>
              <a:gd name="connsiteY9" fmla="*/ 857250 h 927100"/>
              <a:gd name="connsiteX10" fmla="*/ 1727200 w 4394200"/>
              <a:gd name="connsiteY10" fmla="*/ 755650 h 927100"/>
              <a:gd name="connsiteX11" fmla="*/ 0 w 4394200"/>
              <a:gd name="connsiteY11" fmla="*/ 927100 h 927100"/>
              <a:gd name="connsiteX0" fmla="*/ 0 w 4381500"/>
              <a:gd name="connsiteY0" fmla="*/ 927100 h 927100"/>
              <a:gd name="connsiteX1" fmla="*/ 146050 w 4381500"/>
              <a:gd name="connsiteY1" fmla="*/ 628650 h 927100"/>
              <a:gd name="connsiteX2" fmla="*/ 2012950 w 4381500"/>
              <a:gd name="connsiteY2" fmla="*/ 615950 h 927100"/>
              <a:gd name="connsiteX3" fmla="*/ 3130550 w 4381500"/>
              <a:gd name="connsiteY3" fmla="*/ 546100 h 927100"/>
              <a:gd name="connsiteX4" fmla="*/ 3390900 w 4381500"/>
              <a:gd name="connsiteY4" fmla="*/ 361950 h 927100"/>
              <a:gd name="connsiteX5" fmla="*/ 3117850 w 4381500"/>
              <a:gd name="connsiteY5" fmla="*/ 317500 h 927100"/>
              <a:gd name="connsiteX6" fmla="*/ 4000500 w 4381500"/>
              <a:gd name="connsiteY6" fmla="*/ 0 h 927100"/>
              <a:gd name="connsiteX7" fmla="*/ 4381500 w 4381500"/>
              <a:gd name="connsiteY7" fmla="*/ 438150 h 927100"/>
              <a:gd name="connsiteX8" fmla="*/ 4019550 w 4381500"/>
              <a:gd name="connsiteY8" fmla="*/ 381000 h 927100"/>
              <a:gd name="connsiteX9" fmla="*/ 3263900 w 4381500"/>
              <a:gd name="connsiteY9" fmla="*/ 857250 h 927100"/>
              <a:gd name="connsiteX10" fmla="*/ 1727200 w 4381500"/>
              <a:gd name="connsiteY10" fmla="*/ 755650 h 927100"/>
              <a:gd name="connsiteX11" fmla="*/ 0 w 4381500"/>
              <a:gd name="connsiteY11" fmla="*/ 927100 h 927100"/>
              <a:gd name="connsiteX0" fmla="*/ 0 w 4381500"/>
              <a:gd name="connsiteY0" fmla="*/ 927100 h 927100"/>
              <a:gd name="connsiteX1" fmla="*/ 146050 w 4381500"/>
              <a:gd name="connsiteY1" fmla="*/ 628650 h 927100"/>
              <a:gd name="connsiteX2" fmla="*/ 2012950 w 4381500"/>
              <a:gd name="connsiteY2" fmla="*/ 615950 h 927100"/>
              <a:gd name="connsiteX3" fmla="*/ 3130550 w 4381500"/>
              <a:gd name="connsiteY3" fmla="*/ 546100 h 927100"/>
              <a:gd name="connsiteX4" fmla="*/ 3390900 w 4381500"/>
              <a:gd name="connsiteY4" fmla="*/ 361950 h 927100"/>
              <a:gd name="connsiteX5" fmla="*/ 3117850 w 4381500"/>
              <a:gd name="connsiteY5" fmla="*/ 317500 h 927100"/>
              <a:gd name="connsiteX6" fmla="*/ 4000500 w 4381500"/>
              <a:gd name="connsiteY6" fmla="*/ 0 h 927100"/>
              <a:gd name="connsiteX7" fmla="*/ 4381500 w 4381500"/>
              <a:gd name="connsiteY7" fmla="*/ 438150 h 927100"/>
              <a:gd name="connsiteX8" fmla="*/ 4006850 w 4381500"/>
              <a:gd name="connsiteY8" fmla="*/ 400050 h 927100"/>
              <a:gd name="connsiteX9" fmla="*/ 3263900 w 4381500"/>
              <a:gd name="connsiteY9" fmla="*/ 857250 h 927100"/>
              <a:gd name="connsiteX10" fmla="*/ 1727200 w 4381500"/>
              <a:gd name="connsiteY10" fmla="*/ 755650 h 927100"/>
              <a:gd name="connsiteX11" fmla="*/ 0 w 4381500"/>
              <a:gd name="connsiteY11" fmla="*/ 927100 h 927100"/>
              <a:gd name="connsiteX0" fmla="*/ 0 w 4381500"/>
              <a:gd name="connsiteY0" fmla="*/ 927100 h 927100"/>
              <a:gd name="connsiteX1" fmla="*/ 146050 w 4381500"/>
              <a:gd name="connsiteY1" fmla="*/ 628650 h 927100"/>
              <a:gd name="connsiteX2" fmla="*/ 2012950 w 4381500"/>
              <a:gd name="connsiteY2" fmla="*/ 615950 h 927100"/>
              <a:gd name="connsiteX3" fmla="*/ 3130550 w 4381500"/>
              <a:gd name="connsiteY3" fmla="*/ 546100 h 927100"/>
              <a:gd name="connsiteX4" fmla="*/ 3460750 w 4381500"/>
              <a:gd name="connsiteY4" fmla="*/ 336550 h 927100"/>
              <a:gd name="connsiteX5" fmla="*/ 3117850 w 4381500"/>
              <a:gd name="connsiteY5" fmla="*/ 317500 h 927100"/>
              <a:gd name="connsiteX6" fmla="*/ 4000500 w 4381500"/>
              <a:gd name="connsiteY6" fmla="*/ 0 h 927100"/>
              <a:gd name="connsiteX7" fmla="*/ 4381500 w 4381500"/>
              <a:gd name="connsiteY7" fmla="*/ 438150 h 927100"/>
              <a:gd name="connsiteX8" fmla="*/ 4006850 w 4381500"/>
              <a:gd name="connsiteY8" fmla="*/ 400050 h 927100"/>
              <a:gd name="connsiteX9" fmla="*/ 3263900 w 4381500"/>
              <a:gd name="connsiteY9" fmla="*/ 857250 h 927100"/>
              <a:gd name="connsiteX10" fmla="*/ 1727200 w 4381500"/>
              <a:gd name="connsiteY10" fmla="*/ 755650 h 927100"/>
              <a:gd name="connsiteX11" fmla="*/ 0 w 4381500"/>
              <a:gd name="connsiteY11" fmla="*/ 927100 h 927100"/>
              <a:gd name="connsiteX0" fmla="*/ 0 w 4381500"/>
              <a:gd name="connsiteY0" fmla="*/ 927100 h 927100"/>
              <a:gd name="connsiteX1" fmla="*/ 146050 w 4381500"/>
              <a:gd name="connsiteY1" fmla="*/ 628650 h 927100"/>
              <a:gd name="connsiteX2" fmla="*/ 2012950 w 4381500"/>
              <a:gd name="connsiteY2" fmla="*/ 615950 h 927100"/>
              <a:gd name="connsiteX3" fmla="*/ 3130550 w 4381500"/>
              <a:gd name="connsiteY3" fmla="*/ 546100 h 927100"/>
              <a:gd name="connsiteX4" fmla="*/ 3460750 w 4381500"/>
              <a:gd name="connsiteY4" fmla="*/ 336550 h 927100"/>
              <a:gd name="connsiteX5" fmla="*/ 3117850 w 4381500"/>
              <a:gd name="connsiteY5" fmla="*/ 317500 h 927100"/>
              <a:gd name="connsiteX6" fmla="*/ 4000500 w 4381500"/>
              <a:gd name="connsiteY6" fmla="*/ 0 h 927100"/>
              <a:gd name="connsiteX7" fmla="*/ 4381500 w 4381500"/>
              <a:gd name="connsiteY7" fmla="*/ 438150 h 927100"/>
              <a:gd name="connsiteX8" fmla="*/ 4006850 w 4381500"/>
              <a:gd name="connsiteY8" fmla="*/ 400050 h 927100"/>
              <a:gd name="connsiteX9" fmla="*/ 3263900 w 4381500"/>
              <a:gd name="connsiteY9" fmla="*/ 857250 h 927100"/>
              <a:gd name="connsiteX10" fmla="*/ 1727200 w 4381500"/>
              <a:gd name="connsiteY10" fmla="*/ 755650 h 927100"/>
              <a:gd name="connsiteX11" fmla="*/ 0 w 4381500"/>
              <a:gd name="connsiteY11" fmla="*/ 927100 h 92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81500" h="927100">
                <a:moveTo>
                  <a:pt x="0" y="927100"/>
                </a:moveTo>
                <a:lnTo>
                  <a:pt x="146050" y="628650"/>
                </a:lnTo>
                <a:cubicBezTo>
                  <a:pt x="467783" y="620183"/>
                  <a:pt x="1390650" y="620183"/>
                  <a:pt x="2012950" y="615950"/>
                </a:cubicBezTo>
                <a:cubicBezTo>
                  <a:pt x="2510367" y="602192"/>
                  <a:pt x="2889250" y="592667"/>
                  <a:pt x="3130550" y="546100"/>
                </a:cubicBezTo>
                <a:cubicBezTo>
                  <a:pt x="3371850" y="499533"/>
                  <a:pt x="3402542" y="411692"/>
                  <a:pt x="3460750" y="336550"/>
                </a:cubicBezTo>
                <a:lnTo>
                  <a:pt x="3117850" y="317500"/>
                </a:lnTo>
                <a:lnTo>
                  <a:pt x="4000500" y="0"/>
                </a:lnTo>
                <a:lnTo>
                  <a:pt x="4381500" y="438150"/>
                </a:lnTo>
                <a:lnTo>
                  <a:pt x="4006850" y="400050"/>
                </a:lnTo>
                <a:cubicBezTo>
                  <a:pt x="3939117" y="606425"/>
                  <a:pt x="3643842" y="797983"/>
                  <a:pt x="3263900" y="857250"/>
                </a:cubicBezTo>
                <a:cubicBezTo>
                  <a:pt x="2883958" y="916517"/>
                  <a:pt x="2294047" y="765403"/>
                  <a:pt x="1727200" y="755650"/>
                </a:cubicBezTo>
                <a:cubicBezTo>
                  <a:pt x="1148723" y="745697"/>
                  <a:pt x="575733" y="869950"/>
                  <a:pt x="0" y="927100"/>
                </a:cubicBezTo>
                <a:close/>
              </a:path>
            </a:pathLst>
          </a:custGeom>
          <a:gradFill flip="none" rotWithShape="1">
            <a:gsLst>
              <a:gs pos="0">
                <a:srgbClr val="91D050">
                  <a:alpha val="80000"/>
                </a:srgbClr>
              </a:gs>
              <a:gs pos="79000">
                <a:srgbClr val="91D050">
                  <a:alpha val="75000"/>
                </a:srgbClr>
              </a:gs>
              <a:gs pos="88000">
                <a:srgbClr val="91D050">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4114800" y="3745706"/>
            <a:ext cx="990600" cy="4572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alibri" pitchFamily="34" charset="0"/>
              <a:ea typeface="+mn-ea"/>
              <a:cs typeface="Calibri" pitchFamily="34" charset="0"/>
            </a:endParaRPr>
          </a:p>
        </p:txBody>
      </p:sp>
      <p:sp>
        <p:nvSpPr>
          <p:cNvPr id="18" name="Text Box 16"/>
          <p:cNvSpPr txBox="1">
            <a:spLocks noChangeArrowheads="1"/>
          </p:cNvSpPr>
          <p:nvPr/>
        </p:nvSpPr>
        <p:spPr bwMode="auto">
          <a:xfrm>
            <a:off x="5104242" y="3745706"/>
            <a:ext cx="895309"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Jezreel</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9" name="Text Box 16"/>
          <p:cNvSpPr txBox="1">
            <a:spLocks noChangeArrowheads="1"/>
          </p:cNvSpPr>
          <p:nvPr/>
        </p:nvSpPr>
        <p:spPr bwMode="auto">
          <a:xfrm>
            <a:off x="5999551" y="3495675"/>
            <a:ext cx="1531792" cy="707886"/>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Israelite retreat</a:t>
            </a:r>
          </a:p>
        </p:txBody>
      </p:sp>
    </p:spTree>
    <p:extLst>
      <p:ext uri="{BB962C8B-B14F-4D97-AF65-F5344CB8AC3E}">
        <p14:creationId xmlns:p14="http://schemas.microsoft.com/office/powerpoint/2010/main" val="7915263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Mount Gilboa from near the Jezreel spring </a:t>
            </a:r>
          </a:p>
        </p:txBody>
      </p:sp>
      <p:sp>
        <p:nvSpPr>
          <p:cNvPr id="3" name="Text Placeholder 2"/>
          <p:cNvSpPr>
            <a:spLocks noGrp="1"/>
          </p:cNvSpPr>
          <p:nvPr>
            <p:ph type="body" sz="quarter" idx="12"/>
          </p:nvPr>
        </p:nvSpPr>
        <p:spPr/>
        <p:txBody>
          <a:bodyPr/>
          <a:lstStyle/>
          <a:p>
            <a:r>
              <a:rPr lang="en-US" dirty="0"/>
              <a:t>1:6</a:t>
            </a:r>
          </a:p>
        </p:txBody>
      </p:sp>
      <p:sp>
        <p:nvSpPr>
          <p:cNvPr id="4" name="Title 3"/>
          <p:cNvSpPr>
            <a:spLocks noGrp="1"/>
          </p:cNvSpPr>
          <p:nvPr>
            <p:ph type="title"/>
          </p:nvPr>
        </p:nvSpPr>
        <p:spPr/>
        <p:txBody>
          <a:bodyPr/>
          <a:lstStyle/>
          <a:p>
            <a:r>
              <a:rPr lang="en-US" dirty="0"/>
              <a:t>The young man said, “By chance I happened to be upon Mount Gilboa”</a:t>
            </a:r>
          </a:p>
        </p:txBody>
      </p:sp>
      <p:pic>
        <p:nvPicPr>
          <p:cNvPr id="1027" name="Picture 3" descr="C:\Users\Kris\Documents\Bolen\04 0Adds 2012\02 Samaria\Jezreel Valley\Mount Gilboa from near Jezreel spring, adr1305102856-01.jpg"/>
          <p:cNvPicPr>
            <a:picLocks noChangeAspect="1" noChangeArrowheads="1"/>
          </p:cNvPicPr>
          <p:nvPr/>
        </p:nvPicPr>
        <p:blipFill rotWithShape="1">
          <a:blip r:embed="rId3">
            <a:extLst>
              <a:ext uri="{28A0092B-C50C-407E-A947-70E740481C1C}">
                <a14:useLocalDpi xmlns:a14="http://schemas.microsoft.com/office/drawing/2010/main" val="0"/>
              </a:ext>
            </a:extLst>
          </a:blip>
          <a:srcRect r="1271"/>
          <a:stretch/>
        </p:blipFill>
        <p:spPr bwMode="auto">
          <a:xfrm>
            <a:off x="0" y="369332"/>
            <a:ext cx="9144000" cy="61503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52638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the side of a mountain&#10;&#10;Description automatically generated">
            <a:extLst>
              <a:ext uri="{FF2B5EF4-FFF2-40B4-BE49-F238E27FC236}">
                <a16:creationId xmlns:a16="http://schemas.microsoft.com/office/drawing/2014/main" id="{081BC8A3-7B29-438A-8DF2-8EA085640B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a:t>Northern slopes of Mount Gilboa (aerial view from the east)</a:t>
            </a:r>
          </a:p>
        </p:txBody>
      </p:sp>
      <p:sp>
        <p:nvSpPr>
          <p:cNvPr id="3" name="Text Placeholder 2"/>
          <p:cNvSpPr>
            <a:spLocks noGrp="1"/>
          </p:cNvSpPr>
          <p:nvPr>
            <p:ph type="body" sz="quarter" idx="12"/>
          </p:nvPr>
        </p:nvSpPr>
        <p:spPr/>
        <p:txBody>
          <a:bodyPr/>
          <a:lstStyle/>
          <a:p>
            <a:r>
              <a:rPr lang="en-US" dirty="0"/>
              <a:t>1:6</a:t>
            </a:r>
          </a:p>
        </p:txBody>
      </p:sp>
      <p:sp>
        <p:nvSpPr>
          <p:cNvPr id="4" name="Title 3"/>
          <p:cNvSpPr>
            <a:spLocks noGrp="1"/>
          </p:cNvSpPr>
          <p:nvPr>
            <p:ph type="title"/>
          </p:nvPr>
        </p:nvSpPr>
        <p:spPr/>
        <p:txBody>
          <a:bodyPr/>
          <a:lstStyle/>
          <a:p>
            <a:r>
              <a:rPr lang="en-US" dirty="0"/>
              <a:t>The young man said, “By chance I happened to be upon Mount Gilboa”</a:t>
            </a:r>
          </a:p>
        </p:txBody>
      </p:sp>
    </p:spTree>
    <p:extLst>
      <p:ext uri="{BB962C8B-B14F-4D97-AF65-F5344CB8AC3E}">
        <p14:creationId xmlns:p14="http://schemas.microsoft.com/office/powerpoint/2010/main" val="37470299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descr="C:\PLBL\02 Samaria and the Center\Jezreel Valley\Harod Valley, Mount Gilboa, Jezreel aerial from west, tb1217040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 y="206134"/>
            <a:ext cx="9144741" cy="6445732"/>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Harod Valley, Mount Gilboa, and Jezreel (aerial view from the west)</a:t>
            </a:r>
          </a:p>
        </p:txBody>
      </p:sp>
      <p:sp>
        <p:nvSpPr>
          <p:cNvPr id="4" name="Text Placeholder 3"/>
          <p:cNvSpPr>
            <a:spLocks noGrp="1"/>
          </p:cNvSpPr>
          <p:nvPr>
            <p:ph type="body" sz="quarter" idx="12"/>
          </p:nvPr>
        </p:nvSpPr>
        <p:spPr/>
        <p:txBody>
          <a:bodyPr/>
          <a:lstStyle/>
          <a:p>
            <a:r>
              <a:rPr lang="en-US" dirty="0"/>
              <a:t>1:1</a:t>
            </a:r>
          </a:p>
        </p:txBody>
      </p:sp>
      <p:sp>
        <p:nvSpPr>
          <p:cNvPr id="2" name="Title 1"/>
          <p:cNvSpPr>
            <a:spLocks noGrp="1"/>
          </p:cNvSpPr>
          <p:nvPr>
            <p:ph type="title"/>
          </p:nvPr>
        </p:nvSpPr>
        <p:spPr/>
        <p:txBody>
          <a:bodyPr/>
          <a:lstStyle/>
          <a:p>
            <a:r>
              <a:rPr lang="en-US" dirty="0"/>
              <a:t>It came to pass after the death of Saul</a:t>
            </a:r>
          </a:p>
        </p:txBody>
      </p:sp>
    </p:spTree>
    <p:extLst>
      <p:ext uri="{BB962C8B-B14F-4D97-AF65-F5344CB8AC3E}">
        <p14:creationId xmlns:p14="http://schemas.microsoft.com/office/powerpoint/2010/main" val="23049040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Kris\Documents\Bolen\01b PLBL, PCB size\02 Samaria and the Center\Jezreel Valley\Harod Valley and Hill of Moreh from Mount Gilboa, tb033007244.jpg"/>
          <p:cNvPicPr>
            <a:picLocks noChangeAspect="1" noChangeArrowheads="1"/>
          </p:cNvPicPr>
          <p:nvPr/>
        </p:nvPicPr>
        <p:blipFill rotWithShape="1">
          <a:blip r:embed="rId3">
            <a:extLst>
              <a:ext uri="{28A0092B-C50C-407E-A947-70E740481C1C}">
                <a14:useLocalDpi xmlns:a14="http://schemas.microsoft.com/office/drawing/2010/main" val="0"/>
              </a:ext>
            </a:extLst>
          </a:blip>
          <a:srcRect r="547"/>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Harod Valley and Hill of Moreh from Mount Gilboa</a:t>
            </a:r>
          </a:p>
        </p:txBody>
      </p:sp>
      <p:sp>
        <p:nvSpPr>
          <p:cNvPr id="3" name="Text Placeholder 2"/>
          <p:cNvSpPr>
            <a:spLocks noGrp="1"/>
          </p:cNvSpPr>
          <p:nvPr>
            <p:ph type="body" sz="quarter" idx="12"/>
          </p:nvPr>
        </p:nvSpPr>
        <p:spPr/>
        <p:txBody>
          <a:bodyPr/>
          <a:lstStyle/>
          <a:p>
            <a:r>
              <a:rPr lang="en-US" dirty="0"/>
              <a:t>1:6</a:t>
            </a:r>
          </a:p>
        </p:txBody>
      </p:sp>
      <p:sp>
        <p:nvSpPr>
          <p:cNvPr id="4" name="Title 3"/>
          <p:cNvSpPr>
            <a:spLocks noGrp="1"/>
          </p:cNvSpPr>
          <p:nvPr>
            <p:ph type="title"/>
          </p:nvPr>
        </p:nvSpPr>
        <p:spPr/>
        <p:txBody>
          <a:bodyPr/>
          <a:lstStyle/>
          <a:p>
            <a:r>
              <a:rPr lang="en-US" dirty="0"/>
              <a:t>The young man said, “By chance I happened to be upon Mount Gilboa”</a:t>
            </a:r>
          </a:p>
        </p:txBody>
      </p:sp>
    </p:spTree>
    <p:extLst>
      <p:ext uri="{BB962C8B-B14F-4D97-AF65-F5344CB8AC3E}">
        <p14:creationId xmlns:p14="http://schemas.microsoft.com/office/powerpoint/2010/main" val="42435023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Forested slopes of Mount Gilboa</a:t>
            </a:r>
          </a:p>
        </p:txBody>
      </p:sp>
      <p:sp>
        <p:nvSpPr>
          <p:cNvPr id="3" name="Text Placeholder 2"/>
          <p:cNvSpPr>
            <a:spLocks noGrp="1"/>
          </p:cNvSpPr>
          <p:nvPr>
            <p:ph type="body" sz="quarter" idx="12"/>
          </p:nvPr>
        </p:nvSpPr>
        <p:spPr/>
        <p:txBody>
          <a:bodyPr/>
          <a:lstStyle/>
          <a:p>
            <a:r>
              <a:rPr lang="en-US" dirty="0"/>
              <a:t>1:6</a:t>
            </a:r>
          </a:p>
        </p:txBody>
      </p:sp>
      <p:sp>
        <p:nvSpPr>
          <p:cNvPr id="4" name="Title 3"/>
          <p:cNvSpPr>
            <a:spLocks noGrp="1"/>
          </p:cNvSpPr>
          <p:nvPr>
            <p:ph type="title"/>
          </p:nvPr>
        </p:nvSpPr>
        <p:spPr/>
        <p:txBody>
          <a:bodyPr/>
          <a:lstStyle/>
          <a:p>
            <a:r>
              <a:rPr lang="en-US" dirty="0"/>
              <a:t>The young man said, “By chance I happened to be upon Mount Gilboa”</a:t>
            </a:r>
          </a:p>
        </p:txBody>
      </p:sp>
      <p:pic>
        <p:nvPicPr>
          <p:cNvPr id="2050" name="Picture 2" descr="C:\Users\Kris\Documents\Bolen\01b PLBL, PCB size\02 Samaria and the Center\Jezreel Valley\Mount Gilboa forest scene with wildflowers, tb032505976.jpg"/>
          <p:cNvPicPr>
            <a:picLocks noChangeAspect="1" noChangeArrowheads="1"/>
          </p:cNvPicPr>
          <p:nvPr/>
        </p:nvPicPr>
        <p:blipFill rotWithShape="1">
          <a:blip r:embed="rId3">
            <a:extLst>
              <a:ext uri="{28A0092B-C50C-407E-A947-70E740481C1C}">
                <a14:useLocalDpi xmlns:a14="http://schemas.microsoft.com/office/drawing/2010/main" val="0"/>
              </a:ext>
            </a:extLst>
          </a:blip>
          <a:srcRect r="114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26811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Iron spearhead from Beth Shemesh, circa 10th–7th centuries BC</a:t>
            </a:r>
          </a:p>
        </p:txBody>
      </p:sp>
      <p:sp>
        <p:nvSpPr>
          <p:cNvPr id="3" name="Text Placeholder 2"/>
          <p:cNvSpPr>
            <a:spLocks noGrp="1"/>
          </p:cNvSpPr>
          <p:nvPr>
            <p:ph type="body" sz="quarter" idx="12"/>
          </p:nvPr>
        </p:nvSpPr>
        <p:spPr/>
        <p:txBody>
          <a:bodyPr/>
          <a:lstStyle/>
          <a:p>
            <a:r>
              <a:rPr lang="en-US" dirty="0"/>
              <a:t>1:6</a:t>
            </a:r>
          </a:p>
        </p:txBody>
      </p:sp>
      <p:sp>
        <p:nvSpPr>
          <p:cNvPr id="4" name="Title 3"/>
          <p:cNvSpPr>
            <a:spLocks noGrp="1"/>
          </p:cNvSpPr>
          <p:nvPr>
            <p:ph type="title"/>
          </p:nvPr>
        </p:nvSpPr>
        <p:spPr/>
        <p:txBody>
          <a:bodyPr/>
          <a:lstStyle/>
          <a:p>
            <a:r>
              <a:rPr lang="en-US" dirty="0"/>
              <a:t>Saul was leaning upon his spear</a:t>
            </a:r>
          </a:p>
        </p:txBody>
      </p:sp>
      <p:pic>
        <p:nvPicPr>
          <p:cNvPr id="5" name="Picture 4" descr="Iron spear point, Iron II, from Beth Shemesh, tb072311485.jpg"/>
          <p:cNvPicPr>
            <a:picLocks noChangeAspect="1"/>
          </p:cNvPicPr>
          <p:nvPr/>
        </p:nvPicPr>
        <p:blipFill rotWithShape="1">
          <a:blip r:embed="rId3" cstate="print">
            <a:extLst>
              <a:ext uri="{28A0092B-C50C-407E-A947-70E740481C1C}">
                <a14:useLocalDpi xmlns:a14="http://schemas.microsoft.com/office/drawing/2010/main" val="0"/>
              </a:ext>
            </a:extLst>
          </a:blip>
          <a:srcRect b="5714"/>
          <a:stretch/>
        </p:blipFill>
        <p:spPr>
          <a:xfrm>
            <a:off x="869" y="1752430"/>
            <a:ext cx="9142262" cy="3353140"/>
          </a:xfrm>
          <a:prstGeom prst="rect">
            <a:avLst/>
          </a:prstGeom>
        </p:spPr>
      </p:pic>
    </p:spTree>
    <p:extLst>
      <p:ext uri="{BB962C8B-B14F-4D97-AF65-F5344CB8AC3E}">
        <p14:creationId xmlns:p14="http://schemas.microsoft.com/office/powerpoint/2010/main" val="25611435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tone building&#10;&#10;Description automatically generated">
            <a:extLst>
              <a:ext uri="{FF2B5EF4-FFF2-40B4-BE49-F238E27FC236}">
                <a16:creationId xmlns:a16="http://schemas.microsoft.com/office/drawing/2014/main" id="{80045FB3-A29C-4B69-86AD-076289AEA9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69364"/>
            <a:ext cx="9144000" cy="3319272"/>
          </a:xfrm>
          <a:prstGeom prst="rect">
            <a:avLst/>
          </a:prstGeom>
        </p:spPr>
      </p:pic>
      <p:sp>
        <p:nvSpPr>
          <p:cNvPr id="2" name="Text Placeholder 1"/>
          <p:cNvSpPr>
            <a:spLocks noGrp="1"/>
          </p:cNvSpPr>
          <p:nvPr>
            <p:ph type="body" sz="quarter" idx="10"/>
          </p:nvPr>
        </p:nvSpPr>
        <p:spPr/>
        <p:txBody>
          <a:bodyPr/>
          <a:lstStyle/>
          <a:p>
            <a:r>
              <a:rPr lang="en-US" dirty="0"/>
              <a:t>Reliefs of war chariots riding over naked enemies, from Carchemish, 9th century BC</a:t>
            </a:r>
          </a:p>
        </p:txBody>
      </p:sp>
      <p:sp>
        <p:nvSpPr>
          <p:cNvPr id="3" name="Text Placeholder 2"/>
          <p:cNvSpPr>
            <a:spLocks noGrp="1"/>
          </p:cNvSpPr>
          <p:nvPr>
            <p:ph type="body" sz="quarter" idx="12"/>
          </p:nvPr>
        </p:nvSpPr>
        <p:spPr/>
        <p:txBody>
          <a:bodyPr/>
          <a:lstStyle/>
          <a:p>
            <a:r>
              <a:rPr lang="en-US" dirty="0"/>
              <a:t>1:6</a:t>
            </a:r>
          </a:p>
        </p:txBody>
      </p:sp>
      <p:sp>
        <p:nvSpPr>
          <p:cNvPr id="4" name="Title 3"/>
          <p:cNvSpPr>
            <a:spLocks noGrp="1"/>
          </p:cNvSpPr>
          <p:nvPr>
            <p:ph type="title"/>
          </p:nvPr>
        </p:nvSpPr>
        <p:spPr/>
        <p:txBody>
          <a:bodyPr/>
          <a:lstStyle/>
          <a:p>
            <a:r>
              <a:rPr lang="en-US" dirty="0"/>
              <a:t>The chariots and the horsemen followed closely behind him</a:t>
            </a:r>
          </a:p>
        </p:txBody>
      </p:sp>
    </p:spTree>
    <p:extLst>
      <p:ext uri="{BB962C8B-B14F-4D97-AF65-F5344CB8AC3E}">
        <p14:creationId xmlns:p14="http://schemas.microsoft.com/office/powerpoint/2010/main" val="32286562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archemish, area of King's Gate, basalt relief of archer in chariot, adr1006031840-001.jpg"/>
          <p:cNvPicPr>
            <a:picLocks noChangeAspect="1"/>
          </p:cNvPicPr>
          <p:nvPr/>
        </p:nvPicPr>
        <p:blipFill rotWithShape="1">
          <a:blip r:embed="rId3" cstate="print">
            <a:extLst>
              <a:ext uri="{28A0092B-C50C-407E-A947-70E740481C1C}">
                <a14:useLocalDpi xmlns:a14="http://schemas.microsoft.com/office/drawing/2010/main" val="0"/>
              </a:ext>
            </a:extLst>
          </a:blip>
          <a:srcRect b="3759"/>
          <a:stretch/>
        </p:blipFill>
        <p:spPr>
          <a:xfrm>
            <a:off x="685800" y="216245"/>
            <a:ext cx="7772400" cy="6425511"/>
          </a:xfrm>
          <a:prstGeom prst="rect">
            <a:avLst/>
          </a:prstGeom>
        </p:spPr>
      </p:pic>
      <p:sp>
        <p:nvSpPr>
          <p:cNvPr id="2" name="Text Placeholder 1"/>
          <p:cNvSpPr>
            <a:spLocks noGrp="1"/>
          </p:cNvSpPr>
          <p:nvPr>
            <p:ph type="body" sz="quarter" idx="10"/>
          </p:nvPr>
        </p:nvSpPr>
        <p:spPr/>
        <p:txBody>
          <a:bodyPr/>
          <a:lstStyle/>
          <a:p>
            <a:r>
              <a:rPr lang="en-US" dirty="0"/>
              <a:t>Relief of an archer in a chariot, from the area of the King’s Gate at Carchemish, 9th century BC</a:t>
            </a:r>
          </a:p>
        </p:txBody>
      </p:sp>
      <p:sp>
        <p:nvSpPr>
          <p:cNvPr id="3" name="Text Placeholder 2"/>
          <p:cNvSpPr>
            <a:spLocks noGrp="1"/>
          </p:cNvSpPr>
          <p:nvPr>
            <p:ph type="body" sz="quarter" idx="12"/>
          </p:nvPr>
        </p:nvSpPr>
        <p:spPr/>
        <p:txBody>
          <a:bodyPr/>
          <a:lstStyle/>
          <a:p>
            <a:r>
              <a:rPr lang="en-US" dirty="0"/>
              <a:t>1:6</a:t>
            </a:r>
          </a:p>
        </p:txBody>
      </p:sp>
      <p:sp>
        <p:nvSpPr>
          <p:cNvPr id="4" name="Title 3"/>
          <p:cNvSpPr>
            <a:spLocks noGrp="1"/>
          </p:cNvSpPr>
          <p:nvPr>
            <p:ph type="title"/>
          </p:nvPr>
        </p:nvSpPr>
        <p:spPr/>
        <p:txBody>
          <a:bodyPr/>
          <a:lstStyle/>
          <a:p>
            <a:r>
              <a:rPr lang="en-US" dirty="0"/>
              <a:t>The chariots and the horsemen followed closely behind him</a:t>
            </a:r>
          </a:p>
        </p:txBody>
      </p:sp>
    </p:spTree>
    <p:extLst>
      <p:ext uri="{BB962C8B-B14F-4D97-AF65-F5344CB8AC3E}">
        <p14:creationId xmlns:p14="http://schemas.microsoft.com/office/powerpoint/2010/main" val="18424612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piece of paper&#10;&#10;Description automatically generated">
            <a:extLst>
              <a:ext uri="{FF2B5EF4-FFF2-40B4-BE49-F238E27FC236}">
                <a16:creationId xmlns:a16="http://schemas.microsoft.com/office/drawing/2014/main" id="{C36242FE-5932-4D28-ADA8-F3D11637A5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0040"/>
            <a:ext cx="9144000" cy="6217920"/>
          </a:xfrm>
          <a:prstGeom prst="rect">
            <a:avLst/>
          </a:prstGeom>
        </p:spPr>
      </p:pic>
      <p:sp>
        <p:nvSpPr>
          <p:cNvPr id="2" name="Text Placeholder 1"/>
          <p:cNvSpPr>
            <a:spLocks noGrp="1"/>
          </p:cNvSpPr>
          <p:nvPr>
            <p:ph type="body" sz="quarter" idx="10"/>
          </p:nvPr>
        </p:nvSpPr>
        <p:spPr/>
        <p:txBody>
          <a:bodyPr/>
          <a:lstStyle/>
          <a:p>
            <a:r>
              <a:rPr lang="en-US" dirty="0"/>
              <a:t>Ostracon with sketch of a king in a chariot holding enemies, circa 1150 BC</a:t>
            </a:r>
          </a:p>
        </p:txBody>
      </p:sp>
      <p:sp>
        <p:nvSpPr>
          <p:cNvPr id="3" name="Text Placeholder 2"/>
          <p:cNvSpPr>
            <a:spLocks noGrp="1"/>
          </p:cNvSpPr>
          <p:nvPr>
            <p:ph type="body" sz="quarter" idx="12"/>
          </p:nvPr>
        </p:nvSpPr>
        <p:spPr/>
        <p:txBody>
          <a:bodyPr/>
          <a:lstStyle/>
          <a:p>
            <a:r>
              <a:rPr lang="en-US" dirty="0"/>
              <a:t>1:6</a:t>
            </a:r>
          </a:p>
        </p:txBody>
      </p:sp>
      <p:sp>
        <p:nvSpPr>
          <p:cNvPr id="4" name="Title 3"/>
          <p:cNvSpPr>
            <a:spLocks noGrp="1"/>
          </p:cNvSpPr>
          <p:nvPr>
            <p:ph type="title"/>
          </p:nvPr>
        </p:nvSpPr>
        <p:spPr/>
        <p:txBody>
          <a:bodyPr/>
          <a:lstStyle/>
          <a:p>
            <a:r>
              <a:rPr lang="en-US" dirty="0"/>
              <a:t>The chariots and the horsemen followed closely behind him</a:t>
            </a:r>
          </a:p>
        </p:txBody>
      </p:sp>
    </p:spTree>
    <p:extLst>
      <p:ext uri="{BB962C8B-B14F-4D97-AF65-F5344CB8AC3E}">
        <p14:creationId xmlns:p14="http://schemas.microsoft.com/office/powerpoint/2010/main" val="16844560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Egyptian two-horse chariot of Tutankhamun replica, ca 1320 BC, adr160117973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3332" y="0"/>
            <a:ext cx="6117336" cy="6858000"/>
          </a:xfrm>
          <a:prstGeom prst="rect">
            <a:avLst/>
          </a:prstGeom>
        </p:spPr>
      </p:pic>
      <p:sp>
        <p:nvSpPr>
          <p:cNvPr id="2" name="Text Placeholder 1"/>
          <p:cNvSpPr>
            <a:spLocks noGrp="1"/>
          </p:cNvSpPr>
          <p:nvPr>
            <p:ph type="body" sz="quarter" idx="10"/>
          </p:nvPr>
        </p:nvSpPr>
        <p:spPr/>
        <p:txBody>
          <a:bodyPr/>
          <a:lstStyle/>
          <a:p>
            <a:r>
              <a:rPr lang="en-US" dirty="0"/>
              <a:t>Egyptian two-horse chariot of Tutankhamun, circa 1320 BC (replica)</a:t>
            </a:r>
          </a:p>
        </p:txBody>
      </p:sp>
      <p:sp>
        <p:nvSpPr>
          <p:cNvPr id="3" name="Text Placeholder 2"/>
          <p:cNvSpPr>
            <a:spLocks noGrp="1"/>
          </p:cNvSpPr>
          <p:nvPr>
            <p:ph type="body" sz="quarter" idx="12"/>
          </p:nvPr>
        </p:nvSpPr>
        <p:spPr/>
        <p:txBody>
          <a:bodyPr/>
          <a:lstStyle/>
          <a:p>
            <a:r>
              <a:rPr lang="en-US" dirty="0"/>
              <a:t>1:6</a:t>
            </a:r>
          </a:p>
        </p:txBody>
      </p:sp>
      <p:sp>
        <p:nvSpPr>
          <p:cNvPr id="4" name="Title 3"/>
          <p:cNvSpPr>
            <a:spLocks noGrp="1"/>
          </p:cNvSpPr>
          <p:nvPr>
            <p:ph type="title"/>
          </p:nvPr>
        </p:nvSpPr>
        <p:spPr/>
        <p:txBody>
          <a:bodyPr/>
          <a:lstStyle/>
          <a:p>
            <a:r>
              <a:rPr lang="en-US" dirty="0"/>
              <a:t>The chariots and the horsemen followed closely behind him</a:t>
            </a:r>
          </a:p>
        </p:txBody>
      </p:sp>
    </p:spTree>
    <p:extLst>
      <p:ext uri="{BB962C8B-B14F-4D97-AF65-F5344CB8AC3E}">
        <p14:creationId xmlns:p14="http://schemas.microsoft.com/office/powerpoint/2010/main" val="27881747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6-01-29 at 4.02.43 PM.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7452"/>
            <a:ext cx="9144000" cy="6483096"/>
          </a:xfrm>
          <a:prstGeom prst="rect">
            <a:avLst/>
          </a:prstGeom>
        </p:spPr>
      </p:pic>
      <p:sp>
        <p:nvSpPr>
          <p:cNvPr id="2" name="Text Placeholder 1"/>
          <p:cNvSpPr>
            <a:spLocks noGrp="1"/>
          </p:cNvSpPr>
          <p:nvPr>
            <p:ph type="body" sz="quarter" idx="10"/>
          </p:nvPr>
        </p:nvSpPr>
        <p:spPr/>
        <p:txBody>
          <a:bodyPr/>
          <a:lstStyle/>
          <a:p>
            <a:r>
              <a:rPr lang="en-US" dirty="0"/>
              <a:t>Relief of melee at the Battle of </a:t>
            </a:r>
            <a:r>
              <a:rPr lang="en-US" dirty="0" err="1"/>
              <a:t>Ulai</a:t>
            </a:r>
            <a:r>
              <a:rPr lang="en-US" dirty="0"/>
              <a:t>, reign of Ashurbanipal, 7th century BC (sketch)</a:t>
            </a:r>
          </a:p>
        </p:txBody>
      </p:sp>
      <p:sp>
        <p:nvSpPr>
          <p:cNvPr id="3" name="Text Placeholder 2"/>
          <p:cNvSpPr>
            <a:spLocks noGrp="1"/>
          </p:cNvSpPr>
          <p:nvPr>
            <p:ph type="body" sz="quarter" idx="12"/>
          </p:nvPr>
        </p:nvSpPr>
        <p:spPr/>
        <p:txBody>
          <a:bodyPr/>
          <a:lstStyle/>
          <a:p>
            <a:r>
              <a:rPr lang="en-US" dirty="0"/>
              <a:t>1:6</a:t>
            </a:r>
          </a:p>
        </p:txBody>
      </p:sp>
      <p:sp>
        <p:nvSpPr>
          <p:cNvPr id="4" name="Title 3"/>
          <p:cNvSpPr>
            <a:spLocks noGrp="1"/>
          </p:cNvSpPr>
          <p:nvPr>
            <p:ph type="title"/>
          </p:nvPr>
        </p:nvSpPr>
        <p:spPr/>
        <p:txBody>
          <a:bodyPr/>
          <a:lstStyle/>
          <a:p>
            <a:r>
              <a:rPr lang="en-US" dirty="0"/>
              <a:t>The chariots and the horsemen followed closely behind him</a:t>
            </a:r>
          </a:p>
        </p:txBody>
      </p:sp>
    </p:spTree>
    <p:extLst>
      <p:ext uri="{BB962C8B-B14F-4D97-AF65-F5344CB8AC3E}">
        <p14:creationId xmlns:p14="http://schemas.microsoft.com/office/powerpoint/2010/main" val="23350182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PCB size\British Museum-pcb\Assyria\Nineveh, Assyrian archer on horseback, reign of Sennacherib, adr1805195001.jpg"/>
          <p:cNvPicPr>
            <a:picLocks noChangeAspect="1" noChangeArrowheads="1"/>
          </p:cNvPicPr>
          <p:nvPr/>
        </p:nvPicPr>
        <p:blipFill rotWithShape="1">
          <a:blip r:embed="rId3">
            <a:extLst>
              <a:ext uri="{28A0092B-C50C-407E-A947-70E740481C1C}">
                <a14:useLocalDpi xmlns:a14="http://schemas.microsoft.com/office/drawing/2010/main" val="0"/>
              </a:ext>
            </a:extLst>
          </a:blip>
          <a:srcRect t="5833" b="19166"/>
          <a:stretch/>
        </p:blipFill>
        <p:spPr bwMode="auto">
          <a:xfrm>
            <a:off x="620713" y="-1"/>
            <a:ext cx="7900987"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archer on horseback, from Nineveh, reign of Sennacherib, circa 700 BC</a:t>
            </a:r>
          </a:p>
        </p:txBody>
      </p:sp>
      <p:sp>
        <p:nvSpPr>
          <p:cNvPr id="3" name="Text Placeholder 2"/>
          <p:cNvSpPr>
            <a:spLocks noGrp="1"/>
          </p:cNvSpPr>
          <p:nvPr>
            <p:ph type="body" sz="quarter" idx="12"/>
          </p:nvPr>
        </p:nvSpPr>
        <p:spPr/>
        <p:txBody>
          <a:bodyPr/>
          <a:lstStyle/>
          <a:p>
            <a:r>
              <a:rPr lang="en-US" dirty="0"/>
              <a:t>1:6</a:t>
            </a:r>
          </a:p>
        </p:txBody>
      </p:sp>
      <p:sp>
        <p:nvSpPr>
          <p:cNvPr id="4" name="Title 3"/>
          <p:cNvSpPr>
            <a:spLocks noGrp="1"/>
          </p:cNvSpPr>
          <p:nvPr>
            <p:ph type="title"/>
          </p:nvPr>
        </p:nvSpPr>
        <p:spPr/>
        <p:txBody>
          <a:bodyPr/>
          <a:lstStyle/>
          <a:p>
            <a:r>
              <a:rPr lang="en-US" dirty="0"/>
              <a:t>The chariots and the horsemen followed closely behind him</a:t>
            </a:r>
          </a:p>
        </p:txBody>
      </p:sp>
    </p:spTree>
    <p:extLst>
      <p:ext uri="{BB962C8B-B14F-4D97-AF65-F5344CB8AC3E}">
        <p14:creationId xmlns:p14="http://schemas.microsoft.com/office/powerpoint/2010/main" val="39755490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Cutouts\acts20cut\Theater mask, middle-aged man, tragic mask, from Athens, marble, Late Hellenistic copy of 4th c BC type, tb011117501b.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8137" b="8840"/>
          <a:stretch/>
        </p:blipFill>
        <p:spPr bwMode="auto">
          <a:xfrm>
            <a:off x="1490984" y="338485"/>
            <a:ext cx="6162032" cy="618118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Tragic theater mask, from Athens, circa 100 BC</a:t>
            </a:r>
          </a:p>
        </p:txBody>
      </p:sp>
      <p:sp>
        <p:nvSpPr>
          <p:cNvPr id="3" name="Text Placeholder 2"/>
          <p:cNvSpPr>
            <a:spLocks noGrp="1"/>
          </p:cNvSpPr>
          <p:nvPr>
            <p:ph type="body" sz="quarter" idx="12"/>
          </p:nvPr>
        </p:nvSpPr>
        <p:spPr/>
        <p:txBody>
          <a:bodyPr/>
          <a:lstStyle/>
          <a:p>
            <a:r>
              <a:rPr lang="en-US" dirty="0"/>
              <a:t>1:7</a:t>
            </a:r>
          </a:p>
        </p:txBody>
      </p:sp>
      <p:sp>
        <p:nvSpPr>
          <p:cNvPr id="4" name="Title 3"/>
          <p:cNvSpPr>
            <a:spLocks noGrp="1"/>
          </p:cNvSpPr>
          <p:nvPr>
            <p:ph type="title"/>
          </p:nvPr>
        </p:nvSpPr>
        <p:spPr/>
        <p:txBody>
          <a:bodyPr/>
          <a:lstStyle/>
          <a:p>
            <a:r>
              <a:rPr lang="en-US" dirty="0"/>
              <a:t>He looked behind him, and when he saw me, he called to me</a:t>
            </a:r>
          </a:p>
        </p:txBody>
      </p:sp>
    </p:spTree>
    <p:extLst>
      <p:ext uri="{BB962C8B-B14F-4D97-AF65-F5344CB8AC3E}">
        <p14:creationId xmlns:p14="http://schemas.microsoft.com/office/powerpoint/2010/main" val="16222875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descr="C:\PLBL\02 Samaria and the Center\Jezreel Valley\Harod Valley, Mount Gilboa, Jezreel aerial from west, tb1217040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 y="206134"/>
            <a:ext cx="9144741" cy="6445732"/>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Harod Valley, Mount Gilboa, and Jezreel (aerial view from the west)</a:t>
            </a:r>
          </a:p>
        </p:txBody>
      </p:sp>
      <p:sp>
        <p:nvSpPr>
          <p:cNvPr id="4" name="Text Placeholder 3"/>
          <p:cNvSpPr>
            <a:spLocks noGrp="1"/>
          </p:cNvSpPr>
          <p:nvPr>
            <p:ph type="body" sz="quarter" idx="12"/>
          </p:nvPr>
        </p:nvSpPr>
        <p:spPr/>
        <p:txBody>
          <a:bodyPr/>
          <a:lstStyle/>
          <a:p>
            <a:r>
              <a:rPr lang="en-US" dirty="0"/>
              <a:t>1:1</a:t>
            </a:r>
          </a:p>
        </p:txBody>
      </p:sp>
      <p:sp>
        <p:nvSpPr>
          <p:cNvPr id="2" name="Title 1"/>
          <p:cNvSpPr>
            <a:spLocks noGrp="1"/>
          </p:cNvSpPr>
          <p:nvPr>
            <p:ph type="title"/>
          </p:nvPr>
        </p:nvSpPr>
        <p:spPr/>
        <p:txBody>
          <a:bodyPr/>
          <a:lstStyle/>
          <a:p>
            <a:r>
              <a:rPr lang="en-US" dirty="0"/>
              <a:t>It came to pass after the death of Saul</a:t>
            </a:r>
          </a:p>
        </p:txBody>
      </p:sp>
      <p:sp>
        <p:nvSpPr>
          <p:cNvPr id="6" name="Text Box 15"/>
          <p:cNvSpPr txBox="1">
            <a:spLocks noChangeArrowheads="1"/>
          </p:cNvSpPr>
          <p:nvPr/>
        </p:nvSpPr>
        <p:spPr bwMode="auto">
          <a:xfrm>
            <a:off x="5480173" y="2207677"/>
            <a:ext cx="1285929"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Mt.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Gilboa</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7" name="Text Box 15"/>
          <p:cNvSpPr txBox="1">
            <a:spLocks noChangeArrowheads="1"/>
          </p:cNvSpPr>
          <p:nvPr/>
        </p:nvSpPr>
        <p:spPr bwMode="auto">
          <a:xfrm>
            <a:off x="2863652" y="3794518"/>
            <a:ext cx="1242840"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Tel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Jezreel</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8" name="Line 9"/>
          <p:cNvSpPr>
            <a:spLocks noChangeShapeType="1"/>
          </p:cNvSpPr>
          <p:nvPr/>
        </p:nvSpPr>
        <p:spPr bwMode="auto">
          <a:xfrm>
            <a:off x="3505200" y="4194628"/>
            <a:ext cx="304800" cy="304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alibri" pitchFamily="34" charset="0"/>
              <a:ea typeface="+mn-ea"/>
              <a:cs typeface="Calibri" pitchFamily="34" charset="0"/>
            </a:endParaRPr>
          </a:p>
        </p:txBody>
      </p:sp>
    </p:spTree>
    <p:extLst>
      <p:ext uri="{BB962C8B-B14F-4D97-AF65-F5344CB8AC3E}">
        <p14:creationId xmlns:p14="http://schemas.microsoft.com/office/powerpoint/2010/main" val="18717391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a fleeing camel rider in battle, from the central palace at Nimrud, 728 BC</a:t>
            </a:r>
          </a:p>
        </p:txBody>
      </p:sp>
      <p:sp>
        <p:nvSpPr>
          <p:cNvPr id="3" name="Text Placeholder 2"/>
          <p:cNvSpPr>
            <a:spLocks noGrp="1"/>
          </p:cNvSpPr>
          <p:nvPr>
            <p:ph type="body" sz="quarter" idx="12"/>
          </p:nvPr>
        </p:nvSpPr>
        <p:spPr/>
        <p:txBody>
          <a:bodyPr/>
          <a:lstStyle/>
          <a:p>
            <a:r>
              <a:rPr lang="en-US" dirty="0"/>
              <a:t>1:8</a:t>
            </a:r>
          </a:p>
        </p:txBody>
      </p:sp>
      <p:sp>
        <p:nvSpPr>
          <p:cNvPr id="4" name="Title 3"/>
          <p:cNvSpPr>
            <a:spLocks noGrp="1"/>
          </p:cNvSpPr>
          <p:nvPr>
            <p:ph type="title"/>
          </p:nvPr>
        </p:nvSpPr>
        <p:spPr/>
        <p:txBody>
          <a:bodyPr/>
          <a:lstStyle/>
          <a:p>
            <a:r>
              <a:rPr lang="en-US" dirty="0"/>
              <a:t>He asked, “Who are you?” And I replied, “I am an Amalekite”</a:t>
            </a:r>
          </a:p>
        </p:txBody>
      </p:sp>
      <p:pic>
        <p:nvPicPr>
          <p:cNvPr id="4098" name="Picture 2" descr="C:\Users\Kris\Documents\Bolen\PCB size\Getty Villa\Assyrian reliefs\Relief of battle with camel rider, Assyrian, from central palace at Nimrud, 728 BC, tb1009193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01638"/>
            <a:ext cx="9144000" cy="60531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26927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PCB size\British Museum-pcb\Assyria\Balawat, Assyrian soldiers slay Urartians on bronze gate bands of Shalmaneser III, kill, murder, enemy adr1805194209.jpg"/>
          <p:cNvPicPr>
            <a:picLocks noChangeAspect="1" noChangeArrowheads="1"/>
          </p:cNvPicPr>
          <p:nvPr/>
        </p:nvPicPr>
        <p:blipFill rotWithShape="1">
          <a:blip r:embed="rId3">
            <a:extLst>
              <a:ext uri="{28A0092B-C50C-407E-A947-70E740481C1C}">
                <a14:useLocalDpi xmlns:a14="http://schemas.microsoft.com/office/drawing/2010/main" val="0"/>
              </a:ext>
            </a:extLst>
          </a:blip>
          <a:srcRect t="5607" b="13407"/>
          <a:stretch/>
        </p:blipFill>
        <p:spPr bwMode="auto">
          <a:xfrm>
            <a:off x="0" y="138023"/>
            <a:ext cx="9144000" cy="653882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soldiers killing Urartian enemies, from Balawat, 9th century BC</a:t>
            </a:r>
          </a:p>
        </p:txBody>
      </p:sp>
      <p:sp>
        <p:nvSpPr>
          <p:cNvPr id="3" name="Text Placeholder 2"/>
          <p:cNvSpPr>
            <a:spLocks noGrp="1"/>
          </p:cNvSpPr>
          <p:nvPr>
            <p:ph type="body" sz="quarter" idx="12"/>
          </p:nvPr>
        </p:nvSpPr>
        <p:spPr/>
        <p:txBody>
          <a:bodyPr/>
          <a:lstStyle/>
          <a:p>
            <a:r>
              <a:rPr lang="en-US" dirty="0"/>
              <a:t>1:9</a:t>
            </a:r>
          </a:p>
        </p:txBody>
      </p:sp>
      <p:sp>
        <p:nvSpPr>
          <p:cNvPr id="4" name="Title 3"/>
          <p:cNvSpPr>
            <a:spLocks noGrp="1"/>
          </p:cNvSpPr>
          <p:nvPr>
            <p:ph type="title"/>
          </p:nvPr>
        </p:nvSpPr>
        <p:spPr/>
        <p:txBody>
          <a:bodyPr/>
          <a:lstStyle/>
          <a:p>
            <a:r>
              <a:rPr lang="en-US" dirty="0"/>
              <a:t>He said, “Please stand before me and kill me, for agony has seized me”</a:t>
            </a:r>
          </a:p>
        </p:txBody>
      </p:sp>
    </p:spTree>
    <p:extLst>
      <p:ext uri="{BB962C8B-B14F-4D97-AF65-F5344CB8AC3E}">
        <p14:creationId xmlns:p14="http://schemas.microsoft.com/office/powerpoint/2010/main" val="36111674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D621BB1-6D79-497A-973E-6764B79768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Relief of a soldier executing a prisoner at Lachish, from Nineveh, circa 700 BC</a:t>
            </a:r>
          </a:p>
        </p:txBody>
      </p:sp>
      <p:sp>
        <p:nvSpPr>
          <p:cNvPr id="3" name="Text Placeholder 2"/>
          <p:cNvSpPr>
            <a:spLocks noGrp="1"/>
          </p:cNvSpPr>
          <p:nvPr>
            <p:ph type="body" sz="quarter" idx="12"/>
          </p:nvPr>
        </p:nvSpPr>
        <p:spPr/>
        <p:txBody>
          <a:bodyPr/>
          <a:lstStyle/>
          <a:p>
            <a:r>
              <a:rPr lang="en-US" dirty="0"/>
              <a:t>1:10</a:t>
            </a:r>
          </a:p>
        </p:txBody>
      </p:sp>
      <p:sp>
        <p:nvSpPr>
          <p:cNvPr id="4" name="Title 3"/>
          <p:cNvSpPr>
            <a:spLocks noGrp="1"/>
          </p:cNvSpPr>
          <p:nvPr>
            <p:ph type="title"/>
          </p:nvPr>
        </p:nvSpPr>
        <p:spPr/>
        <p:txBody>
          <a:bodyPr/>
          <a:lstStyle/>
          <a:p>
            <a:r>
              <a:rPr lang="en-US" dirty="0"/>
              <a:t>So I stood beside him and killed him, because I was sure that he could not live</a:t>
            </a:r>
          </a:p>
        </p:txBody>
      </p:sp>
    </p:spTree>
    <p:extLst>
      <p:ext uri="{BB962C8B-B14F-4D97-AF65-F5344CB8AC3E}">
        <p14:creationId xmlns:p14="http://schemas.microsoft.com/office/powerpoint/2010/main" val="3487040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C:\Users\Kris\Documents\Bolen\PCB size\Israel Museum-pcb\Iron Age\Abel Beth Maacah, faience statue head of ruler, 9th c BC, adr180619936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705" y="-1"/>
            <a:ext cx="7350592"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Faience statue head of ruler with a crown, from Abel Beth </a:t>
            </a:r>
            <a:r>
              <a:rPr lang="en-US" dirty="0" err="1"/>
              <a:t>Maacah</a:t>
            </a:r>
            <a:r>
              <a:rPr lang="en-US" dirty="0"/>
              <a:t>, 9th century BC</a:t>
            </a:r>
          </a:p>
        </p:txBody>
      </p:sp>
      <p:sp>
        <p:nvSpPr>
          <p:cNvPr id="3" name="Text Placeholder 2"/>
          <p:cNvSpPr>
            <a:spLocks noGrp="1"/>
          </p:cNvSpPr>
          <p:nvPr>
            <p:ph type="body" sz="quarter" idx="12"/>
          </p:nvPr>
        </p:nvSpPr>
        <p:spPr/>
        <p:txBody>
          <a:bodyPr/>
          <a:lstStyle/>
          <a:p>
            <a:r>
              <a:rPr lang="en-US" dirty="0"/>
              <a:t>1:10</a:t>
            </a:r>
          </a:p>
        </p:txBody>
      </p:sp>
      <p:sp>
        <p:nvSpPr>
          <p:cNvPr id="4" name="Title 3"/>
          <p:cNvSpPr>
            <a:spLocks noGrp="1"/>
          </p:cNvSpPr>
          <p:nvPr>
            <p:ph type="title"/>
          </p:nvPr>
        </p:nvSpPr>
        <p:spPr/>
        <p:txBody>
          <a:bodyPr/>
          <a:lstStyle/>
          <a:p>
            <a:pPr defTabSz="179388"/>
            <a:r>
              <a:rPr lang="en-US" dirty="0"/>
              <a:t>Then I took the crown that was upon his head</a:t>
            </a:r>
          </a:p>
        </p:txBody>
      </p:sp>
    </p:spTree>
    <p:extLst>
      <p:ext uri="{BB962C8B-B14F-4D97-AF65-F5344CB8AC3E}">
        <p14:creationId xmlns:p14="http://schemas.microsoft.com/office/powerpoint/2010/main" val="13756860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table, sitting, food&#10;&#10;Description automatically generated">
            <a:extLst>
              <a:ext uri="{FF2B5EF4-FFF2-40B4-BE49-F238E27FC236}">
                <a16:creationId xmlns:a16="http://schemas.microsoft.com/office/drawing/2014/main" id="{48065E40-1508-43EF-9DC8-A93FF9D2A4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42316"/>
            <a:ext cx="9144000" cy="6373368"/>
          </a:xfrm>
          <a:prstGeom prst="rect">
            <a:avLst/>
          </a:prstGeom>
        </p:spPr>
      </p:pic>
      <p:sp>
        <p:nvSpPr>
          <p:cNvPr id="2" name="Text Placeholder 1"/>
          <p:cNvSpPr>
            <a:spLocks noGrp="1"/>
          </p:cNvSpPr>
          <p:nvPr>
            <p:ph type="body" sz="quarter" idx="10"/>
          </p:nvPr>
        </p:nvSpPr>
        <p:spPr/>
        <p:txBody>
          <a:bodyPr/>
          <a:lstStyle/>
          <a:p>
            <a:r>
              <a:rPr lang="en-US" dirty="0"/>
              <a:t>Phoenician gold crown, possibly from </a:t>
            </a:r>
            <a:r>
              <a:rPr lang="en-US" dirty="0" err="1"/>
              <a:t>Latakiyeh</a:t>
            </a:r>
            <a:r>
              <a:rPr lang="en-US" dirty="0"/>
              <a:t>, circa 10th–9th centuries BC</a:t>
            </a:r>
          </a:p>
        </p:txBody>
      </p:sp>
      <p:sp>
        <p:nvSpPr>
          <p:cNvPr id="3" name="Text Placeholder 2"/>
          <p:cNvSpPr>
            <a:spLocks noGrp="1"/>
          </p:cNvSpPr>
          <p:nvPr>
            <p:ph type="body" sz="quarter" idx="12"/>
          </p:nvPr>
        </p:nvSpPr>
        <p:spPr/>
        <p:txBody>
          <a:bodyPr/>
          <a:lstStyle/>
          <a:p>
            <a:r>
              <a:rPr lang="en-US" dirty="0"/>
              <a:t>1:10</a:t>
            </a:r>
          </a:p>
        </p:txBody>
      </p:sp>
      <p:sp>
        <p:nvSpPr>
          <p:cNvPr id="4" name="Title 3"/>
          <p:cNvSpPr>
            <a:spLocks noGrp="1"/>
          </p:cNvSpPr>
          <p:nvPr>
            <p:ph type="title"/>
          </p:nvPr>
        </p:nvSpPr>
        <p:spPr/>
        <p:txBody>
          <a:bodyPr/>
          <a:lstStyle/>
          <a:p>
            <a:pPr defTabSz="179388"/>
            <a:r>
              <a:rPr lang="en-US" dirty="0"/>
              <a:t>Then I took the crown that was upon his head</a:t>
            </a:r>
          </a:p>
        </p:txBody>
      </p:sp>
    </p:spTree>
    <p:extLst>
      <p:ext uri="{BB962C8B-B14F-4D97-AF65-F5344CB8AC3E}">
        <p14:creationId xmlns:p14="http://schemas.microsoft.com/office/powerpoint/2010/main" val="13856007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C:\Users\Kris\Documents\Bolen\04 0Adds 2012\19 Museum\US Museums\U of Pennsylvania Museum\Canaan and Ancient Israel\Beth Shean, lead bracelet, Iron IB, 1150-1000 BC, adr160526704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46063"/>
            <a:ext cx="9144000" cy="636428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Bracelet made of lead, from Beth </a:t>
            </a:r>
            <a:r>
              <a:rPr lang="en-US" dirty="0" err="1"/>
              <a:t>Shean</a:t>
            </a:r>
            <a:r>
              <a:rPr lang="en-US" dirty="0"/>
              <a:t>, 1150–1000 BC</a:t>
            </a:r>
          </a:p>
        </p:txBody>
      </p:sp>
      <p:sp>
        <p:nvSpPr>
          <p:cNvPr id="3" name="Text Placeholder 2"/>
          <p:cNvSpPr>
            <a:spLocks noGrp="1"/>
          </p:cNvSpPr>
          <p:nvPr>
            <p:ph type="body" sz="quarter" idx="12"/>
          </p:nvPr>
        </p:nvSpPr>
        <p:spPr/>
        <p:txBody>
          <a:bodyPr/>
          <a:lstStyle/>
          <a:p>
            <a:r>
              <a:rPr lang="en-US" dirty="0"/>
              <a:t>1:10</a:t>
            </a:r>
          </a:p>
        </p:txBody>
      </p:sp>
      <p:sp>
        <p:nvSpPr>
          <p:cNvPr id="4" name="Title 3"/>
          <p:cNvSpPr>
            <a:spLocks noGrp="1"/>
          </p:cNvSpPr>
          <p:nvPr>
            <p:ph type="title"/>
          </p:nvPr>
        </p:nvSpPr>
        <p:spPr/>
        <p:txBody>
          <a:bodyPr/>
          <a:lstStyle/>
          <a:p>
            <a:r>
              <a:rPr lang="en-US" dirty="0"/>
              <a:t>Then I took the crown that was upon his head and the bracelet that was on his arm</a:t>
            </a:r>
          </a:p>
        </p:txBody>
      </p:sp>
    </p:spTree>
    <p:extLst>
      <p:ext uri="{BB962C8B-B14F-4D97-AF65-F5344CB8AC3E}">
        <p14:creationId xmlns:p14="http://schemas.microsoft.com/office/powerpoint/2010/main" val="15927858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4 0Adds 2012\19 Museum\Istanbul Archaeological Museum\Syria-Palestine\Bracelet from Syria-Palestine, tb122916502.jpg"/>
          <p:cNvPicPr>
            <a:picLocks noChangeAspect="1" noChangeArrowheads="1"/>
          </p:cNvPicPr>
          <p:nvPr/>
        </p:nvPicPr>
        <p:blipFill rotWithShape="1">
          <a:blip r:embed="rId3">
            <a:extLst>
              <a:ext uri="{28A0092B-C50C-407E-A947-70E740481C1C}">
                <a14:useLocalDpi xmlns:a14="http://schemas.microsoft.com/office/drawing/2010/main" val="0"/>
              </a:ext>
            </a:extLst>
          </a:blip>
          <a:srcRect t="4990" b="2001"/>
          <a:stretch/>
        </p:blipFill>
        <p:spPr bwMode="auto">
          <a:xfrm>
            <a:off x="0" y="215153"/>
            <a:ext cx="9144000" cy="664284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Bronze bracelet from the Levant</a:t>
            </a:r>
          </a:p>
        </p:txBody>
      </p:sp>
      <p:sp>
        <p:nvSpPr>
          <p:cNvPr id="3" name="Text Placeholder 2"/>
          <p:cNvSpPr>
            <a:spLocks noGrp="1"/>
          </p:cNvSpPr>
          <p:nvPr>
            <p:ph type="body" sz="quarter" idx="12"/>
          </p:nvPr>
        </p:nvSpPr>
        <p:spPr/>
        <p:txBody>
          <a:bodyPr/>
          <a:lstStyle/>
          <a:p>
            <a:r>
              <a:rPr lang="en-US" dirty="0"/>
              <a:t>1:10</a:t>
            </a:r>
          </a:p>
        </p:txBody>
      </p:sp>
      <p:sp>
        <p:nvSpPr>
          <p:cNvPr id="4" name="Title 3"/>
          <p:cNvSpPr>
            <a:spLocks noGrp="1"/>
          </p:cNvSpPr>
          <p:nvPr>
            <p:ph type="title"/>
          </p:nvPr>
        </p:nvSpPr>
        <p:spPr/>
        <p:txBody>
          <a:bodyPr/>
          <a:lstStyle/>
          <a:p>
            <a:r>
              <a:rPr lang="en-US" dirty="0"/>
              <a:t>Then I took the crown that was upon his head and the bracelet that was on his arm</a:t>
            </a:r>
          </a:p>
        </p:txBody>
      </p:sp>
    </p:spTree>
    <p:extLst>
      <p:ext uri="{BB962C8B-B14F-4D97-AF65-F5344CB8AC3E}">
        <p14:creationId xmlns:p14="http://schemas.microsoft.com/office/powerpoint/2010/main" val="4764448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PCB size\Archaeological Periods\Late Bronze II\Late Bronze II silver bracelets, adr1805220353.jpg"/>
          <p:cNvPicPr>
            <a:picLocks noChangeAspect="1" noChangeArrowheads="1"/>
          </p:cNvPicPr>
          <p:nvPr/>
        </p:nvPicPr>
        <p:blipFill rotWithShape="1">
          <a:blip r:embed="rId3">
            <a:extLst>
              <a:ext uri="{28A0092B-C50C-407E-A947-70E740481C1C}">
                <a14:useLocalDpi xmlns:a14="http://schemas.microsoft.com/office/drawing/2010/main" val="0"/>
              </a:ext>
            </a:extLst>
          </a:blip>
          <a:srcRect t="9033" b="8921"/>
          <a:stretch/>
        </p:blipFill>
        <p:spPr bwMode="auto">
          <a:xfrm>
            <a:off x="0" y="143435"/>
            <a:ext cx="9144000" cy="6580094"/>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Silver bracelets, circa 1300 BC </a:t>
            </a:r>
          </a:p>
        </p:txBody>
      </p:sp>
      <p:sp>
        <p:nvSpPr>
          <p:cNvPr id="3" name="Text Placeholder 2"/>
          <p:cNvSpPr>
            <a:spLocks noGrp="1"/>
          </p:cNvSpPr>
          <p:nvPr>
            <p:ph type="body" sz="quarter" idx="12"/>
          </p:nvPr>
        </p:nvSpPr>
        <p:spPr/>
        <p:txBody>
          <a:bodyPr/>
          <a:lstStyle/>
          <a:p>
            <a:r>
              <a:rPr lang="en-US" dirty="0"/>
              <a:t>1:10</a:t>
            </a:r>
          </a:p>
        </p:txBody>
      </p:sp>
      <p:sp>
        <p:nvSpPr>
          <p:cNvPr id="4" name="Title 3"/>
          <p:cNvSpPr>
            <a:spLocks noGrp="1"/>
          </p:cNvSpPr>
          <p:nvPr>
            <p:ph type="title"/>
          </p:nvPr>
        </p:nvSpPr>
        <p:spPr/>
        <p:txBody>
          <a:bodyPr/>
          <a:lstStyle/>
          <a:p>
            <a:r>
              <a:rPr lang="en-US" dirty="0"/>
              <a:t>Then I took the crown that was upon his head and the bracelet that was on his arm</a:t>
            </a:r>
          </a:p>
        </p:txBody>
      </p:sp>
    </p:spTree>
    <p:extLst>
      <p:ext uri="{BB962C8B-B14F-4D97-AF65-F5344CB8AC3E}">
        <p14:creationId xmlns:p14="http://schemas.microsoft.com/office/powerpoint/2010/main" val="264528727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ris\Documents\Bolen\03 Museums 2014\US Museums\Oriental Institute University of Chicago\Khorsabad\Khorsabad, throne room facade, Sennacherib, adr071011280.jp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7900"/>
                    </a14:imgEffect>
                  </a14:imgLayer>
                </a14:imgProps>
              </a:ext>
              <a:ext uri="{28A0092B-C50C-407E-A947-70E740481C1C}">
                <a14:useLocalDpi xmlns:a14="http://schemas.microsoft.com/office/drawing/2010/main" val="0"/>
              </a:ext>
            </a:extLst>
          </a:blip>
          <a:srcRect b="32423"/>
          <a:stretch/>
        </p:blipFill>
        <p:spPr bwMode="auto">
          <a:xfrm>
            <a:off x="766325" y="0"/>
            <a:ext cx="761135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Sennacherib with a crown and bracelets, from the throne room at Khorsabad, 7th century BC</a:t>
            </a:r>
          </a:p>
        </p:txBody>
      </p:sp>
      <p:sp>
        <p:nvSpPr>
          <p:cNvPr id="3" name="Text Placeholder 2"/>
          <p:cNvSpPr>
            <a:spLocks noGrp="1"/>
          </p:cNvSpPr>
          <p:nvPr>
            <p:ph type="body" sz="quarter" idx="12"/>
          </p:nvPr>
        </p:nvSpPr>
        <p:spPr/>
        <p:txBody>
          <a:bodyPr/>
          <a:lstStyle/>
          <a:p>
            <a:r>
              <a:rPr lang="en-US" dirty="0"/>
              <a:t>1:10</a:t>
            </a:r>
          </a:p>
        </p:txBody>
      </p:sp>
      <p:sp>
        <p:nvSpPr>
          <p:cNvPr id="4" name="Title 3"/>
          <p:cNvSpPr>
            <a:spLocks noGrp="1"/>
          </p:cNvSpPr>
          <p:nvPr>
            <p:ph type="title"/>
          </p:nvPr>
        </p:nvSpPr>
        <p:spPr/>
        <p:txBody>
          <a:bodyPr/>
          <a:lstStyle/>
          <a:p>
            <a:r>
              <a:rPr lang="en-US" dirty="0"/>
              <a:t>Then I took the crown that was upon his head and the bracelet that was on his arm</a:t>
            </a:r>
          </a:p>
        </p:txBody>
      </p:sp>
    </p:spTree>
    <p:extLst>
      <p:ext uri="{BB962C8B-B14F-4D97-AF65-F5344CB8AC3E}">
        <p14:creationId xmlns:p14="http://schemas.microsoft.com/office/powerpoint/2010/main" val="6528098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ris\Documents\Bolen\PCB size\British Museum 2019-pcb\Assyria\Relief of Tiglath-pileser III, from Central Palace at Nimrud, ca 728 BC, tb0929197029.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t="11009" b="11027"/>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Tiglath-pileser III, from the Central Palace at Nimrud, 8th century BC</a:t>
            </a:r>
          </a:p>
        </p:txBody>
      </p:sp>
      <p:sp>
        <p:nvSpPr>
          <p:cNvPr id="3" name="Text Placeholder 2"/>
          <p:cNvSpPr>
            <a:spLocks noGrp="1"/>
          </p:cNvSpPr>
          <p:nvPr>
            <p:ph type="body" sz="quarter" idx="12"/>
          </p:nvPr>
        </p:nvSpPr>
        <p:spPr/>
        <p:txBody>
          <a:bodyPr/>
          <a:lstStyle/>
          <a:p>
            <a:r>
              <a:rPr lang="en-US" dirty="0"/>
              <a:t>1:10</a:t>
            </a:r>
          </a:p>
        </p:txBody>
      </p:sp>
      <p:sp>
        <p:nvSpPr>
          <p:cNvPr id="4" name="Title 3"/>
          <p:cNvSpPr>
            <a:spLocks noGrp="1"/>
          </p:cNvSpPr>
          <p:nvPr>
            <p:ph type="title"/>
          </p:nvPr>
        </p:nvSpPr>
        <p:spPr/>
        <p:txBody>
          <a:bodyPr/>
          <a:lstStyle/>
          <a:p>
            <a:r>
              <a:rPr lang="en-US" dirty="0"/>
              <a:t>Then I took the crown that was upon his head and the bracelet that was on his arm</a:t>
            </a:r>
          </a:p>
        </p:txBody>
      </p:sp>
    </p:spTree>
    <p:extLst>
      <p:ext uri="{BB962C8B-B14F-4D97-AF65-F5344CB8AC3E}">
        <p14:creationId xmlns:p14="http://schemas.microsoft.com/office/powerpoint/2010/main" val="24488287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789" b="27620"/>
          <a:stretch/>
        </p:blipFill>
        <p:spPr bwMode="auto">
          <a:xfrm>
            <a:off x="1017599" y="0"/>
            <a:ext cx="7108802" cy="6519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i="1" dirty="0"/>
              <a:t>Death of King Saul</a:t>
            </a:r>
            <a:r>
              <a:rPr lang="en-US" dirty="0"/>
              <a:t>, by </a:t>
            </a:r>
            <a:r>
              <a:rPr lang="en-US" dirty="0" err="1"/>
              <a:t>Elie</a:t>
            </a:r>
            <a:r>
              <a:rPr lang="en-US" dirty="0"/>
              <a:t> Marcuse, 1848</a:t>
            </a:r>
          </a:p>
        </p:txBody>
      </p:sp>
      <p:sp>
        <p:nvSpPr>
          <p:cNvPr id="3" name="Text Placeholder 2"/>
          <p:cNvSpPr>
            <a:spLocks noGrp="1"/>
          </p:cNvSpPr>
          <p:nvPr>
            <p:ph type="body" sz="quarter" idx="12"/>
          </p:nvPr>
        </p:nvSpPr>
        <p:spPr/>
        <p:txBody>
          <a:bodyPr/>
          <a:lstStyle/>
          <a:p>
            <a:r>
              <a:rPr lang="en-US" dirty="0"/>
              <a:t>1:1</a:t>
            </a:r>
          </a:p>
        </p:txBody>
      </p:sp>
      <p:sp>
        <p:nvSpPr>
          <p:cNvPr id="4" name="Title 3"/>
          <p:cNvSpPr>
            <a:spLocks noGrp="1"/>
          </p:cNvSpPr>
          <p:nvPr>
            <p:ph type="title"/>
          </p:nvPr>
        </p:nvSpPr>
        <p:spPr/>
        <p:txBody>
          <a:bodyPr/>
          <a:lstStyle/>
          <a:p>
            <a:r>
              <a:rPr lang="en-US" dirty="0"/>
              <a:t>It came to pass after the death of Saul</a:t>
            </a:r>
          </a:p>
        </p:txBody>
      </p:sp>
    </p:spTree>
    <p:extLst>
      <p:ext uri="{BB962C8B-B14F-4D97-AF65-F5344CB8AC3E}">
        <p14:creationId xmlns:p14="http://schemas.microsoft.com/office/powerpoint/2010/main" val="246483696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04 0Adds 2012\Israel2016\02 Samaria and the Center\Yad HaShmonah\Prophet rending garment, bronze sculpture, tb052816715.jpg"/>
          <p:cNvPicPr>
            <a:picLocks noChangeAspect="1" noChangeArrowheads="1"/>
          </p:cNvPicPr>
          <p:nvPr/>
        </p:nvPicPr>
        <p:blipFill rotWithShape="1">
          <a:blip r:embed="rId3">
            <a:extLst>
              <a:ext uri="{28A0092B-C50C-407E-A947-70E740481C1C}">
                <a14:useLocalDpi xmlns:a14="http://schemas.microsoft.com/office/drawing/2010/main" val="0"/>
              </a:ext>
            </a:extLst>
          </a:blip>
          <a:srcRect r="3650"/>
          <a:stretch/>
        </p:blipFill>
        <p:spPr bwMode="auto">
          <a:xfrm>
            <a:off x="0" y="369332"/>
            <a:ext cx="9144000" cy="6282480"/>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7">
            <a:extLst>
              <a:ext uri="{FF2B5EF4-FFF2-40B4-BE49-F238E27FC236}">
                <a16:creationId xmlns:a16="http://schemas.microsoft.com/office/drawing/2014/main" id="{4D8C4887-D46F-40AD-9CFD-63764DD8D36C}"/>
              </a:ext>
            </a:extLst>
          </p:cNvPr>
          <p:cNvSpPr>
            <a:spLocks noGrp="1"/>
          </p:cNvSpPr>
          <p:nvPr>
            <p:ph type="body" sz="quarter" idx="10"/>
          </p:nvPr>
        </p:nvSpPr>
        <p:spPr/>
        <p:txBody>
          <a:bodyPr/>
          <a:lstStyle/>
          <a:p>
            <a:r>
              <a:rPr lang="en-US" dirty="0"/>
              <a:t>Bronze sculpture of a prophet tearing his clothes</a:t>
            </a:r>
          </a:p>
        </p:txBody>
      </p:sp>
      <p:sp>
        <p:nvSpPr>
          <p:cNvPr id="3" name="Text Placeholder 2"/>
          <p:cNvSpPr>
            <a:spLocks noGrp="1"/>
          </p:cNvSpPr>
          <p:nvPr>
            <p:ph type="body" sz="quarter" idx="12"/>
          </p:nvPr>
        </p:nvSpPr>
        <p:spPr/>
        <p:txBody>
          <a:bodyPr/>
          <a:lstStyle/>
          <a:p>
            <a:r>
              <a:rPr lang="en-US" dirty="0"/>
              <a:t>1:11</a:t>
            </a:r>
          </a:p>
        </p:txBody>
      </p:sp>
      <p:sp>
        <p:nvSpPr>
          <p:cNvPr id="4" name="Title 3"/>
          <p:cNvSpPr>
            <a:spLocks noGrp="1"/>
          </p:cNvSpPr>
          <p:nvPr>
            <p:ph type="title"/>
          </p:nvPr>
        </p:nvSpPr>
        <p:spPr/>
        <p:txBody>
          <a:bodyPr/>
          <a:lstStyle/>
          <a:p>
            <a:r>
              <a:rPr lang="en-US" dirty="0"/>
              <a:t>Then David took hold on his clothes and tore them</a:t>
            </a:r>
          </a:p>
        </p:txBody>
      </p:sp>
    </p:spTree>
    <p:extLst>
      <p:ext uri="{BB962C8B-B14F-4D97-AF65-F5344CB8AC3E}">
        <p14:creationId xmlns:p14="http://schemas.microsoft.com/office/powerpoint/2010/main" val="332171425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ourning procession for Gamal Abdel Nasser, db7010017808.jpg"/>
          <p:cNvPicPr>
            <a:picLocks noChangeAspect="1"/>
          </p:cNvPicPr>
          <p:nvPr/>
        </p:nvPicPr>
        <p:blipFill rotWithShape="1">
          <a:blip r:embed="rId3">
            <a:extLst>
              <a:ext uri="{28A0092B-C50C-407E-A947-70E740481C1C}">
                <a14:useLocalDpi xmlns:a14="http://schemas.microsoft.com/office/drawing/2010/main" val="0"/>
              </a:ext>
            </a:extLst>
          </a:blip>
          <a:srcRect t="25851"/>
          <a:stretch/>
        </p:blipFill>
        <p:spPr>
          <a:xfrm>
            <a:off x="0" y="152400"/>
            <a:ext cx="9144000" cy="6705600"/>
          </a:xfrm>
          <a:prstGeom prst="rect">
            <a:avLst/>
          </a:prstGeom>
        </p:spPr>
      </p:pic>
      <p:sp>
        <p:nvSpPr>
          <p:cNvPr id="2" name="Text Placeholder 1"/>
          <p:cNvSpPr>
            <a:spLocks noGrp="1"/>
          </p:cNvSpPr>
          <p:nvPr>
            <p:ph type="body" sz="quarter" idx="10"/>
          </p:nvPr>
        </p:nvSpPr>
        <p:spPr/>
        <p:txBody>
          <a:bodyPr/>
          <a:lstStyle/>
          <a:p>
            <a:r>
              <a:rPr lang="en-US" dirty="0"/>
              <a:t>Mourning procession for Gamal Abdel Nasser, in Jerusalem, 1970</a:t>
            </a:r>
          </a:p>
        </p:txBody>
      </p:sp>
      <p:sp>
        <p:nvSpPr>
          <p:cNvPr id="3" name="Text Placeholder 2"/>
          <p:cNvSpPr>
            <a:spLocks noGrp="1"/>
          </p:cNvSpPr>
          <p:nvPr>
            <p:ph type="body" sz="quarter" idx="12"/>
          </p:nvPr>
        </p:nvSpPr>
        <p:spPr/>
        <p:txBody>
          <a:bodyPr/>
          <a:lstStyle/>
          <a:p>
            <a:r>
              <a:rPr lang="en-US" dirty="0"/>
              <a:t>1:12</a:t>
            </a:r>
          </a:p>
        </p:txBody>
      </p:sp>
      <p:sp>
        <p:nvSpPr>
          <p:cNvPr id="4" name="Title 3"/>
          <p:cNvSpPr>
            <a:spLocks noGrp="1"/>
          </p:cNvSpPr>
          <p:nvPr>
            <p:ph type="title"/>
          </p:nvPr>
        </p:nvSpPr>
        <p:spPr/>
        <p:txBody>
          <a:bodyPr/>
          <a:lstStyle/>
          <a:p>
            <a:r>
              <a:rPr lang="en-US" dirty="0"/>
              <a:t>The men that were with him mourned and wept and fasted until evening</a:t>
            </a:r>
          </a:p>
        </p:txBody>
      </p:sp>
    </p:spTree>
    <p:extLst>
      <p:ext uri="{BB962C8B-B14F-4D97-AF65-F5344CB8AC3E}">
        <p14:creationId xmlns:p14="http://schemas.microsoft.com/office/powerpoint/2010/main" val="32151539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id="{5A77A5D7-E154-4BEF-B127-F4A0A8BEBB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p:cNvSpPr>
            <a:spLocks noGrp="1"/>
          </p:cNvSpPr>
          <p:nvPr>
            <p:ph type="body" sz="quarter" idx="10"/>
          </p:nvPr>
        </p:nvSpPr>
        <p:spPr/>
        <p:txBody>
          <a:bodyPr/>
          <a:lstStyle/>
          <a:p>
            <a:r>
              <a:rPr lang="en-US" dirty="0"/>
              <a:t>Limestone relief of mourning women, from Saqqara, circa 1300 BC</a:t>
            </a:r>
          </a:p>
        </p:txBody>
      </p:sp>
      <p:sp>
        <p:nvSpPr>
          <p:cNvPr id="3" name="Text Placeholder 2"/>
          <p:cNvSpPr>
            <a:spLocks noGrp="1"/>
          </p:cNvSpPr>
          <p:nvPr>
            <p:ph type="body" sz="quarter" idx="12"/>
          </p:nvPr>
        </p:nvSpPr>
        <p:spPr/>
        <p:txBody>
          <a:bodyPr/>
          <a:lstStyle/>
          <a:p>
            <a:r>
              <a:rPr lang="en-US" dirty="0"/>
              <a:t>1:12</a:t>
            </a:r>
          </a:p>
        </p:txBody>
      </p:sp>
      <p:sp>
        <p:nvSpPr>
          <p:cNvPr id="4" name="Title 3"/>
          <p:cNvSpPr>
            <a:spLocks noGrp="1"/>
          </p:cNvSpPr>
          <p:nvPr>
            <p:ph type="title"/>
          </p:nvPr>
        </p:nvSpPr>
        <p:spPr/>
        <p:txBody>
          <a:bodyPr/>
          <a:lstStyle/>
          <a:p>
            <a:r>
              <a:rPr lang="en-US" dirty="0"/>
              <a:t>The men that were with him mourned and wept and fasted until evening</a:t>
            </a:r>
          </a:p>
        </p:txBody>
      </p:sp>
    </p:spTree>
    <p:extLst>
      <p:ext uri="{BB962C8B-B14F-4D97-AF65-F5344CB8AC3E}">
        <p14:creationId xmlns:p14="http://schemas.microsoft.com/office/powerpoint/2010/main" val="39010734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Bronze swords and daggers, from </a:t>
            </a:r>
            <a:r>
              <a:rPr lang="en-US" dirty="0" err="1"/>
              <a:t>Lorestan</a:t>
            </a:r>
            <a:r>
              <a:rPr lang="en-US" dirty="0"/>
              <a:t>, early 1st millennium BC</a:t>
            </a:r>
          </a:p>
        </p:txBody>
      </p:sp>
      <p:sp>
        <p:nvSpPr>
          <p:cNvPr id="3" name="Text Placeholder 2"/>
          <p:cNvSpPr>
            <a:spLocks noGrp="1"/>
          </p:cNvSpPr>
          <p:nvPr>
            <p:ph type="body" sz="quarter" idx="12"/>
          </p:nvPr>
        </p:nvSpPr>
        <p:spPr/>
        <p:txBody>
          <a:bodyPr/>
          <a:lstStyle/>
          <a:p>
            <a:r>
              <a:rPr lang="en-US" dirty="0"/>
              <a:t>1:12</a:t>
            </a:r>
          </a:p>
        </p:txBody>
      </p:sp>
      <p:sp>
        <p:nvSpPr>
          <p:cNvPr id="4" name="Title 3"/>
          <p:cNvSpPr>
            <a:spLocks noGrp="1"/>
          </p:cNvSpPr>
          <p:nvPr>
            <p:ph type="title"/>
          </p:nvPr>
        </p:nvSpPr>
        <p:spPr/>
        <p:txBody>
          <a:bodyPr/>
          <a:lstStyle/>
          <a:p>
            <a:r>
              <a:rPr lang="en-US" dirty="0"/>
              <a:t>The men that were with him mourned . . . because they had fallen by the sword</a:t>
            </a:r>
          </a:p>
        </p:txBody>
      </p:sp>
      <p:pic>
        <p:nvPicPr>
          <p:cNvPr id="2050" name="Picture 2" descr="C:\Users\Kris\Documents\Bolen\PCB size\19 Persia-pcb\National Museum of Iran\Daggers, bronze, from Lorestan, 1st millennium BC, tb051418398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55688"/>
            <a:ext cx="9144000" cy="4745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33552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2 HVHL\48 People of Palestine\Bedouin Men\Bedouin riding camel, mat00709.jpg"/>
          <p:cNvPicPr>
            <a:picLocks noChangeAspect="1" noChangeArrowheads="1"/>
          </p:cNvPicPr>
          <p:nvPr/>
        </p:nvPicPr>
        <p:blipFill rotWithShape="1">
          <a:blip r:embed="rId3">
            <a:extLst>
              <a:ext uri="{28A0092B-C50C-407E-A947-70E740481C1C}">
                <a14:useLocalDpi xmlns:a14="http://schemas.microsoft.com/office/drawing/2010/main" val="0"/>
              </a:ext>
            </a:extLst>
          </a:blip>
          <a:srcRect t="5810"/>
          <a:stretch/>
        </p:blipFill>
        <p:spPr bwMode="auto">
          <a:xfrm>
            <a:off x="0" y="-1"/>
            <a:ext cx="9144000" cy="653732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Young Bedouin man riding a camel</a:t>
            </a:r>
          </a:p>
        </p:txBody>
      </p:sp>
      <p:sp>
        <p:nvSpPr>
          <p:cNvPr id="3" name="Text Placeholder 2"/>
          <p:cNvSpPr>
            <a:spLocks noGrp="1"/>
          </p:cNvSpPr>
          <p:nvPr>
            <p:ph type="body" sz="quarter" idx="12"/>
          </p:nvPr>
        </p:nvSpPr>
        <p:spPr/>
        <p:txBody>
          <a:bodyPr/>
          <a:lstStyle/>
          <a:p>
            <a:r>
              <a:rPr lang="en-US" dirty="0"/>
              <a:t>1:13</a:t>
            </a:r>
          </a:p>
        </p:txBody>
      </p:sp>
      <p:sp>
        <p:nvSpPr>
          <p:cNvPr id="4" name="Title 3"/>
          <p:cNvSpPr>
            <a:spLocks noGrp="1"/>
          </p:cNvSpPr>
          <p:nvPr>
            <p:ph type="title"/>
          </p:nvPr>
        </p:nvSpPr>
        <p:spPr/>
        <p:txBody>
          <a:bodyPr/>
          <a:lstStyle/>
          <a:p>
            <a:r>
              <a:rPr lang="en-US" dirty="0"/>
              <a:t>The young man answered, “I am the son of an alien, an Amalekite”</a:t>
            </a:r>
          </a:p>
        </p:txBody>
      </p:sp>
    </p:spTree>
    <p:extLst>
      <p:ext uri="{BB962C8B-B14F-4D97-AF65-F5344CB8AC3E}">
        <p14:creationId xmlns:p14="http://schemas.microsoft.com/office/powerpoint/2010/main" val="380452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Kris\Documents\Bolen\04 0Adds 2012\19 Museum\Rome Museums\Vatican Museum\Gregoriano Egyptian\Assyrian officer killing a fallen enemy, from Nineveh palace of Ashurbanipal, 648-631 BC, tb051217644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6962" y="0"/>
            <a:ext cx="441007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0"/>
          </p:nvPr>
        </p:nvSpPr>
        <p:spPr/>
        <p:txBody>
          <a:bodyPr/>
          <a:lstStyle/>
          <a:p>
            <a:r>
              <a:rPr lang="en-US" dirty="0"/>
              <a:t>Assyrian officer killing a fallen enemy, from the palace of Ashurbanipal at Nineveh, 648–631 BC</a:t>
            </a:r>
          </a:p>
        </p:txBody>
      </p:sp>
      <p:sp>
        <p:nvSpPr>
          <p:cNvPr id="8" name="Text Placeholder 7"/>
          <p:cNvSpPr>
            <a:spLocks noGrp="1"/>
          </p:cNvSpPr>
          <p:nvPr>
            <p:ph type="body" sz="quarter" idx="12"/>
          </p:nvPr>
        </p:nvSpPr>
        <p:spPr/>
        <p:txBody>
          <a:bodyPr/>
          <a:lstStyle/>
          <a:p>
            <a:r>
              <a:rPr lang="en-US" dirty="0"/>
              <a:t>1:14</a:t>
            </a:r>
          </a:p>
        </p:txBody>
      </p:sp>
      <p:sp>
        <p:nvSpPr>
          <p:cNvPr id="3" name="Title 2"/>
          <p:cNvSpPr>
            <a:spLocks noGrp="1"/>
          </p:cNvSpPr>
          <p:nvPr>
            <p:ph type="title"/>
          </p:nvPr>
        </p:nvSpPr>
        <p:spPr/>
        <p:txBody>
          <a:bodyPr/>
          <a:lstStyle/>
          <a:p>
            <a:r>
              <a:rPr lang="en-US" dirty="0"/>
              <a:t>David said, “How were you not afraid to put forth your hand to destroy Yahweh’s anointed?”</a:t>
            </a:r>
          </a:p>
        </p:txBody>
      </p:sp>
    </p:spTree>
    <p:extLst>
      <p:ext uri="{BB962C8B-B14F-4D97-AF65-F5344CB8AC3E}">
        <p14:creationId xmlns:p14="http://schemas.microsoft.com/office/powerpoint/2010/main" val="7915529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posing for a picture&#10;&#10;Description automatically generated">
            <a:extLst>
              <a:ext uri="{FF2B5EF4-FFF2-40B4-BE49-F238E27FC236}">
                <a16:creationId xmlns:a16="http://schemas.microsoft.com/office/drawing/2014/main" id="{8D17891F-97C6-4450-9D10-D626806A42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7702" y="6659"/>
            <a:ext cx="5468594" cy="6520582"/>
          </a:xfrm>
          <a:prstGeom prst="rect">
            <a:avLst/>
          </a:prstGeom>
        </p:spPr>
      </p:pic>
      <p:sp>
        <p:nvSpPr>
          <p:cNvPr id="4" name="Text Placeholder 3"/>
          <p:cNvSpPr>
            <a:spLocks noGrp="1"/>
          </p:cNvSpPr>
          <p:nvPr>
            <p:ph type="body" sz="quarter" idx="10"/>
          </p:nvPr>
        </p:nvSpPr>
        <p:spPr/>
        <p:txBody>
          <a:bodyPr/>
          <a:lstStyle/>
          <a:p>
            <a:r>
              <a:rPr lang="en-US" i="1" dirty="0"/>
              <a:t>Samuel Anointing Saul</a:t>
            </a:r>
            <a:r>
              <a:rPr lang="en-US" dirty="0"/>
              <a:t>, by Adolf </a:t>
            </a:r>
            <a:r>
              <a:rPr lang="en-US" dirty="0" err="1"/>
              <a:t>Hult</a:t>
            </a:r>
            <a:r>
              <a:rPr lang="en-US" dirty="0"/>
              <a:t>, 1919</a:t>
            </a:r>
          </a:p>
        </p:txBody>
      </p:sp>
      <p:sp>
        <p:nvSpPr>
          <p:cNvPr id="8" name="Text Placeholder 7"/>
          <p:cNvSpPr>
            <a:spLocks noGrp="1"/>
          </p:cNvSpPr>
          <p:nvPr>
            <p:ph type="body" sz="quarter" idx="12"/>
          </p:nvPr>
        </p:nvSpPr>
        <p:spPr/>
        <p:txBody>
          <a:bodyPr/>
          <a:lstStyle/>
          <a:p>
            <a:r>
              <a:rPr lang="en-US" dirty="0"/>
              <a:t>1:14</a:t>
            </a:r>
          </a:p>
        </p:txBody>
      </p:sp>
      <p:sp>
        <p:nvSpPr>
          <p:cNvPr id="3" name="Title 2"/>
          <p:cNvSpPr>
            <a:spLocks noGrp="1"/>
          </p:cNvSpPr>
          <p:nvPr>
            <p:ph type="title"/>
          </p:nvPr>
        </p:nvSpPr>
        <p:spPr/>
        <p:txBody>
          <a:bodyPr/>
          <a:lstStyle/>
          <a:p>
            <a:r>
              <a:rPr lang="en-US" dirty="0"/>
              <a:t>David said, “How were you not afraid to put forth your hand to destroy Yahweh’s anointed?”</a:t>
            </a:r>
          </a:p>
        </p:txBody>
      </p:sp>
    </p:spTree>
    <p:extLst>
      <p:ext uri="{BB962C8B-B14F-4D97-AF65-F5344CB8AC3E}">
        <p14:creationId xmlns:p14="http://schemas.microsoft.com/office/powerpoint/2010/main" val="382764732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salm 23,5b Thou anointest my head with oil, mat05678.jpg"/>
          <p:cNvPicPr>
            <a:picLocks noChangeAspect="1"/>
          </p:cNvPicPr>
          <p:nvPr/>
        </p:nvPicPr>
        <p:blipFill rotWithShape="1">
          <a:blip r:embed="rId3">
            <a:extLst>
              <a:ext uri="{28A0092B-C50C-407E-A947-70E740481C1C}">
                <a14:useLocalDpi xmlns:a14="http://schemas.microsoft.com/office/drawing/2010/main" val="0"/>
              </a:ext>
            </a:extLst>
          </a:blip>
          <a:srcRect t="18889" b="17778"/>
          <a:stretch/>
        </p:blipFill>
        <p:spPr>
          <a:xfrm>
            <a:off x="891507" y="369332"/>
            <a:ext cx="7360986" cy="6150340"/>
          </a:xfrm>
          <a:prstGeom prst="rect">
            <a:avLst/>
          </a:prstGeom>
        </p:spPr>
      </p:pic>
      <p:sp>
        <p:nvSpPr>
          <p:cNvPr id="2" name="Text Placeholder 1"/>
          <p:cNvSpPr>
            <a:spLocks noGrp="1"/>
          </p:cNvSpPr>
          <p:nvPr>
            <p:ph type="body" sz="quarter" idx="10"/>
          </p:nvPr>
        </p:nvSpPr>
        <p:spPr/>
        <p:txBody>
          <a:bodyPr/>
          <a:lstStyle/>
          <a:p>
            <a:r>
              <a:rPr lang="en-US" dirty="0"/>
              <a:t>Shepherd anointing sheep with oil</a:t>
            </a:r>
          </a:p>
        </p:txBody>
      </p:sp>
      <p:sp>
        <p:nvSpPr>
          <p:cNvPr id="3" name="Text Placeholder 2"/>
          <p:cNvSpPr>
            <a:spLocks noGrp="1"/>
          </p:cNvSpPr>
          <p:nvPr>
            <p:ph type="body" sz="quarter" idx="12"/>
          </p:nvPr>
        </p:nvSpPr>
        <p:spPr/>
        <p:txBody>
          <a:bodyPr/>
          <a:lstStyle/>
          <a:p>
            <a:r>
              <a:rPr lang="en-US" dirty="0"/>
              <a:t>1:14</a:t>
            </a:r>
          </a:p>
        </p:txBody>
      </p:sp>
      <p:sp>
        <p:nvSpPr>
          <p:cNvPr id="4" name="Title 3"/>
          <p:cNvSpPr>
            <a:spLocks noGrp="1"/>
          </p:cNvSpPr>
          <p:nvPr>
            <p:ph type="title"/>
          </p:nvPr>
        </p:nvSpPr>
        <p:spPr/>
        <p:txBody>
          <a:bodyPr/>
          <a:lstStyle/>
          <a:p>
            <a:r>
              <a:rPr lang="en-US" dirty="0"/>
              <a:t>David said, “How were you not afraid to put forth your hand to destroy Yahweh’s anointed?”</a:t>
            </a:r>
          </a:p>
        </p:txBody>
      </p:sp>
    </p:spTree>
    <p:extLst>
      <p:ext uri="{BB962C8B-B14F-4D97-AF65-F5344CB8AC3E}">
        <p14:creationId xmlns:p14="http://schemas.microsoft.com/office/powerpoint/2010/main" val="200592940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Rijksmuseum van Oudheden\Ancient Near East\Nimrud, Assyrian soldiers attacking enemy, kill, reign of Tiglath-pileser III, adr1805206778.jpg"/>
          <p:cNvPicPr>
            <a:picLocks noChangeAspect="1" noChangeArrowheads="1"/>
          </p:cNvPicPr>
          <p:nvPr/>
        </p:nvPicPr>
        <p:blipFill rotWithShape="1">
          <a:blip r:embed="rId3">
            <a:extLst>
              <a:ext uri="{28A0092B-C50C-407E-A947-70E740481C1C}">
                <a14:useLocalDpi xmlns:a14="http://schemas.microsoft.com/office/drawing/2010/main" val="0"/>
              </a:ext>
            </a:extLst>
          </a:blip>
          <a:srcRect l="4165" t="6030" r="5678" b="4050"/>
          <a:stretch/>
        </p:blipFill>
        <p:spPr bwMode="auto">
          <a:xfrm>
            <a:off x="1102659" y="0"/>
            <a:ext cx="693868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soldiers attacking an enemy, from Nimrud, reign of Tiglath-pileser III, 8th century BC</a:t>
            </a:r>
          </a:p>
        </p:txBody>
      </p:sp>
      <p:sp>
        <p:nvSpPr>
          <p:cNvPr id="3" name="Text Placeholder 2"/>
          <p:cNvSpPr>
            <a:spLocks noGrp="1"/>
          </p:cNvSpPr>
          <p:nvPr>
            <p:ph type="body" sz="quarter" idx="12"/>
          </p:nvPr>
        </p:nvSpPr>
        <p:spPr/>
        <p:txBody>
          <a:bodyPr/>
          <a:lstStyle/>
          <a:p>
            <a:r>
              <a:rPr lang="en-US" dirty="0"/>
              <a:t>1:15</a:t>
            </a:r>
          </a:p>
        </p:txBody>
      </p:sp>
      <p:sp>
        <p:nvSpPr>
          <p:cNvPr id="4" name="Title 3"/>
          <p:cNvSpPr>
            <a:spLocks noGrp="1"/>
          </p:cNvSpPr>
          <p:nvPr>
            <p:ph type="title"/>
          </p:nvPr>
        </p:nvSpPr>
        <p:spPr/>
        <p:txBody>
          <a:bodyPr/>
          <a:lstStyle/>
          <a:p>
            <a:r>
              <a:rPr lang="en-US" dirty="0"/>
              <a:t>Then David said, “Go near, cut him down.” Then he struck him, so that he died</a:t>
            </a:r>
          </a:p>
        </p:txBody>
      </p:sp>
    </p:spTree>
    <p:extLst>
      <p:ext uri="{BB962C8B-B14F-4D97-AF65-F5344CB8AC3E}">
        <p14:creationId xmlns:p14="http://schemas.microsoft.com/office/powerpoint/2010/main" val="85828886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group of people in costumes&#10;&#10;Description automatically generated">
            <a:extLst>
              <a:ext uri="{FF2B5EF4-FFF2-40B4-BE49-F238E27FC236}">
                <a16:creationId xmlns:a16="http://schemas.microsoft.com/office/drawing/2014/main" id="{198D9429-BDC9-4BA1-A610-E7BC9B1209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288"/>
            <a:ext cx="9144000" cy="6821424"/>
          </a:xfrm>
          <a:prstGeom prst="rect">
            <a:avLst/>
          </a:prstGeom>
        </p:spPr>
      </p:pic>
      <p:sp>
        <p:nvSpPr>
          <p:cNvPr id="2" name="Text Placeholder 1"/>
          <p:cNvSpPr>
            <a:spLocks noGrp="1"/>
          </p:cNvSpPr>
          <p:nvPr>
            <p:ph type="body" sz="quarter" idx="10"/>
          </p:nvPr>
        </p:nvSpPr>
        <p:spPr/>
        <p:txBody>
          <a:bodyPr/>
          <a:lstStyle/>
          <a:p>
            <a:r>
              <a:rPr lang="en-US" i="1" dirty="0"/>
              <a:t>David Causes an Amalekite to be Slain</a:t>
            </a:r>
            <a:r>
              <a:rPr lang="en-US" dirty="0"/>
              <a:t>, by James Tissot, circa 1899</a:t>
            </a:r>
          </a:p>
        </p:txBody>
      </p:sp>
      <p:sp>
        <p:nvSpPr>
          <p:cNvPr id="3" name="Text Placeholder 2"/>
          <p:cNvSpPr>
            <a:spLocks noGrp="1"/>
          </p:cNvSpPr>
          <p:nvPr>
            <p:ph type="body" sz="quarter" idx="12"/>
          </p:nvPr>
        </p:nvSpPr>
        <p:spPr/>
        <p:txBody>
          <a:bodyPr/>
          <a:lstStyle/>
          <a:p>
            <a:r>
              <a:rPr lang="en-US" dirty="0"/>
              <a:t>1:15</a:t>
            </a:r>
          </a:p>
        </p:txBody>
      </p:sp>
      <p:sp>
        <p:nvSpPr>
          <p:cNvPr id="4" name="Title 3"/>
          <p:cNvSpPr>
            <a:spLocks noGrp="1"/>
          </p:cNvSpPr>
          <p:nvPr>
            <p:ph type="title"/>
          </p:nvPr>
        </p:nvSpPr>
        <p:spPr/>
        <p:txBody>
          <a:bodyPr/>
          <a:lstStyle/>
          <a:p>
            <a:r>
              <a:rPr lang="en-US" dirty="0"/>
              <a:t>Then David said, “Go near, cut him down.” Then he struck him, so that he died</a:t>
            </a:r>
          </a:p>
        </p:txBody>
      </p:sp>
    </p:spTree>
    <p:extLst>
      <p:ext uri="{BB962C8B-B14F-4D97-AF65-F5344CB8AC3E}">
        <p14:creationId xmlns:p14="http://schemas.microsoft.com/office/powerpoint/2010/main" val="7738024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7DD53E0-EC41-4BFC-B576-0A455BF6C7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1732"/>
            <a:ext cx="9144000" cy="6574536"/>
          </a:xfrm>
          <a:prstGeom prst="rect">
            <a:avLst/>
          </a:prstGeom>
        </p:spPr>
      </p:pic>
      <p:pic>
        <p:nvPicPr>
          <p:cNvPr id="512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11899" y="3271839"/>
            <a:ext cx="476873" cy="586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Red-figured krater depicting the suicide of Ajax, from Etruria, circa 400–350 BC</a:t>
            </a:r>
          </a:p>
        </p:txBody>
      </p:sp>
      <p:sp>
        <p:nvSpPr>
          <p:cNvPr id="3" name="Text Placeholder 2"/>
          <p:cNvSpPr>
            <a:spLocks noGrp="1"/>
          </p:cNvSpPr>
          <p:nvPr>
            <p:ph type="body" sz="quarter" idx="12"/>
          </p:nvPr>
        </p:nvSpPr>
        <p:spPr/>
        <p:txBody>
          <a:bodyPr/>
          <a:lstStyle/>
          <a:p>
            <a:r>
              <a:rPr lang="en-US" dirty="0"/>
              <a:t>1:1</a:t>
            </a:r>
          </a:p>
        </p:txBody>
      </p:sp>
      <p:sp>
        <p:nvSpPr>
          <p:cNvPr id="4" name="Title 3"/>
          <p:cNvSpPr>
            <a:spLocks noGrp="1"/>
          </p:cNvSpPr>
          <p:nvPr>
            <p:ph type="title"/>
          </p:nvPr>
        </p:nvSpPr>
        <p:spPr/>
        <p:txBody>
          <a:bodyPr/>
          <a:lstStyle/>
          <a:p>
            <a:r>
              <a:rPr lang="en-US" dirty="0"/>
              <a:t>It came to pass after the death of Saul</a:t>
            </a:r>
          </a:p>
        </p:txBody>
      </p:sp>
    </p:spTree>
    <p:extLst>
      <p:ext uri="{BB962C8B-B14F-4D97-AF65-F5344CB8AC3E}">
        <p14:creationId xmlns:p14="http://schemas.microsoft.com/office/powerpoint/2010/main" val="409506572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Dead soldier from the Small Pergamene Votive Offering, 2nd century AD</a:t>
            </a:r>
          </a:p>
        </p:txBody>
      </p:sp>
      <p:sp>
        <p:nvSpPr>
          <p:cNvPr id="3" name="Text Placeholder 2"/>
          <p:cNvSpPr>
            <a:spLocks noGrp="1"/>
          </p:cNvSpPr>
          <p:nvPr>
            <p:ph type="body" sz="quarter" idx="12"/>
          </p:nvPr>
        </p:nvSpPr>
        <p:spPr/>
        <p:txBody>
          <a:bodyPr/>
          <a:lstStyle/>
          <a:p>
            <a:r>
              <a:rPr lang="en-US" dirty="0"/>
              <a:t>1:16</a:t>
            </a:r>
          </a:p>
        </p:txBody>
      </p:sp>
      <p:sp>
        <p:nvSpPr>
          <p:cNvPr id="4" name="Title 3"/>
          <p:cNvSpPr>
            <a:spLocks noGrp="1"/>
          </p:cNvSpPr>
          <p:nvPr>
            <p:ph type="title"/>
          </p:nvPr>
        </p:nvSpPr>
        <p:spPr/>
        <p:txBody>
          <a:bodyPr/>
          <a:lstStyle/>
          <a:p>
            <a:r>
              <a:rPr lang="en-US" dirty="0"/>
              <a:t>David said, “Your blood is on your own head, for your mouth has testified against you”</a:t>
            </a:r>
          </a:p>
        </p:txBody>
      </p:sp>
      <p:pic>
        <p:nvPicPr>
          <p:cNvPr id="6" name="Picture 2" descr="C:\Users\Kris\Documents\Bolen\04 0Adds 2012\19 Museum\Rome Museums\Naples Museum\Farnese Collection\Small Pergamene Votive Offering, 2nd c AD copy of 2nd c BC original, tb0515171472.jpg"/>
          <p:cNvPicPr>
            <a:picLocks noChangeAspect="1" noChangeArrowheads="1"/>
          </p:cNvPicPr>
          <p:nvPr/>
        </p:nvPicPr>
        <p:blipFill rotWithShape="1">
          <a:blip r:embed="rId3">
            <a:extLst>
              <a:ext uri="{28A0092B-C50C-407E-A947-70E740481C1C}">
                <a14:useLocalDpi xmlns:a14="http://schemas.microsoft.com/office/drawing/2010/main" val="0"/>
              </a:ext>
            </a:extLst>
          </a:blip>
          <a:srcRect l="5145" r="5650"/>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314286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“Jonathan Street” sign in Jerusalem</a:t>
            </a:r>
          </a:p>
        </p:txBody>
      </p:sp>
      <p:sp>
        <p:nvSpPr>
          <p:cNvPr id="3" name="Text Placeholder 2"/>
          <p:cNvSpPr>
            <a:spLocks noGrp="1"/>
          </p:cNvSpPr>
          <p:nvPr>
            <p:ph type="body" sz="quarter" idx="12"/>
          </p:nvPr>
        </p:nvSpPr>
        <p:spPr/>
        <p:txBody>
          <a:bodyPr/>
          <a:lstStyle/>
          <a:p>
            <a:r>
              <a:rPr lang="en-US" dirty="0"/>
              <a:t>1:17</a:t>
            </a:r>
          </a:p>
        </p:txBody>
      </p:sp>
      <p:sp>
        <p:nvSpPr>
          <p:cNvPr id="4" name="Title 3"/>
          <p:cNvSpPr>
            <a:spLocks noGrp="1"/>
          </p:cNvSpPr>
          <p:nvPr>
            <p:ph type="title"/>
          </p:nvPr>
        </p:nvSpPr>
        <p:spPr/>
        <p:txBody>
          <a:bodyPr/>
          <a:lstStyle/>
          <a:p>
            <a:r>
              <a:rPr lang="en-US" dirty="0"/>
              <a:t>Then David lamented with this lamentation over Saul and over Jonathan his son</a:t>
            </a:r>
          </a:p>
        </p:txBody>
      </p:sp>
      <p:pic>
        <p:nvPicPr>
          <p:cNvPr id="8" name="Picture 7">
            <a:extLst>
              <a:ext uri="{FF2B5EF4-FFF2-40B4-BE49-F238E27FC236}">
                <a16:creationId xmlns:a16="http://schemas.microsoft.com/office/drawing/2014/main" id="{51A1516D-0B32-448B-B437-24263E7891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208980574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amentation of destruction of Ur, 1800 BC, tb060408488.jpg"/>
          <p:cNvPicPr>
            <a:picLocks noChangeAspect="1"/>
          </p:cNvPicPr>
          <p:nvPr/>
        </p:nvPicPr>
        <p:blipFill rotWithShape="1">
          <a:blip r:embed="rId3" cstate="print">
            <a:extLst>
              <a:ext uri="{28A0092B-C50C-407E-A947-70E740481C1C}">
                <a14:useLocalDpi xmlns:a14="http://schemas.microsoft.com/office/drawing/2010/main" val="0"/>
              </a:ext>
            </a:extLst>
          </a:blip>
          <a:srcRect b="6211"/>
          <a:stretch/>
        </p:blipFill>
        <p:spPr>
          <a:xfrm>
            <a:off x="2230890" y="232938"/>
            <a:ext cx="4682220" cy="6392125"/>
          </a:xfrm>
          <a:prstGeom prst="rect">
            <a:avLst/>
          </a:prstGeom>
        </p:spPr>
      </p:pic>
      <p:sp>
        <p:nvSpPr>
          <p:cNvPr id="2" name="Text Placeholder 1"/>
          <p:cNvSpPr>
            <a:spLocks noGrp="1"/>
          </p:cNvSpPr>
          <p:nvPr>
            <p:ph type="body" sz="quarter" idx="10"/>
          </p:nvPr>
        </p:nvSpPr>
        <p:spPr/>
        <p:txBody>
          <a:bodyPr/>
          <a:lstStyle/>
          <a:p>
            <a:r>
              <a:rPr lang="en-US" dirty="0"/>
              <a:t>Tablet bearing a lamentation over the destruction of the city of Ur, circa 1800 BC</a:t>
            </a:r>
          </a:p>
        </p:txBody>
      </p:sp>
      <p:sp>
        <p:nvSpPr>
          <p:cNvPr id="3" name="Text Placeholder 2"/>
          <p:cNvSpPr>
            <a:spLocks noGrp="1"/>
          </p:cNvSpPr>
          <p:nvPr>
            <p:ph type="body" sz="quarter" idx="12"/>
          </p:nvPr>
        </p:nvSpPr>
        <p:spPr/>
        <p:txBody>
          <a:bodyPr/>
          <a:lstStyle/>
          <a:p>
            <a:r>
              <a:rPr lang="en-US" dirty="0"/>
              <a:t>1:17</a:t>
            </a:r>
          </a:p>
        </p:txBody>
      </p:sp>
      <p:sp>
        <p:nvSpPr>
          <p:cNvPr id="4" name="Title 3"/>
          <p:cNvSpPr>
            <a:spLocks noGrp="1"/>
          </p:cNvSpPr>
          <p:nvPr>
            <p:ph type="title"/>
          </p:nvPr>
        </p:nvSpPr>
        <p:spPr/>
        <p:txBody>
          <a:bodyPr/>
          <a:lstStyle/>
          <a:p>
            <a:r>
              <a:rPr lang="en-US" dirty="0"/>
              <a:t>Then David lamented with this lamentation over Saul and over Jonathan his son</a:t>
            </a:r>
          </a:p>
        </p:txBody>
      </p:sp>
    </p:spTree>
    <p:extLst>
      <p:ext uri="{BB962C8B-B14F-4D97-AF65-F5344CB8AC3E}">
        <p14:creationId xmlns:p14="http://schemas.microsoft.com/office/powerpoint/2010/main" val="26685230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PCB size\British Museum-pcb\Assyrian Reliefs\Prisoners or musicians playing lyres, Nineveh, SW Palace, Sennacherib, cf Psalm 137, possibly from Phoenicia, 700-692 BC, cm170512500.jp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5200"/>
                    </a14:imgEffect>
                  </a14:imgLayer>
                </a14:imgProps>
              </a:ext>
              <a:ext uri="{28A0092B-C50C-407E-A947-70E740481C1C}">
                <a14:useLocalDpi xmlns:a14="http://schemas.microsoft.com/office/drawing/2010/main" val="0"/>
              </a:ext>
            </a:extLst>
          </a:blip>
          <a:srcRect t="25093"/>
          <a:stretch/>
        </p:blipFill>
        <p:spPr bwMode="auto">
          <a:xfrm>
            <a:off x="0" y="233081"/>
            <a:ext cx="9144000" cy="635598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Musicians, possibly from Phoenicia, playing lyres, from Nineveh, circa 700 BC</a:t>
            </a:r>
          </a:p>
        </p:txBody>
      </p:sp>
      <p:sp>
        <p:nvSpPr>
          <p:cNvPr id="3" name="Text Placeholder 2"/>
          <p:cNvSpPr>
            <a:spLocks noGrp="1"/>
          </p:cNvSpPr>
          <p:nvPr>
            <p:ph type="body" sz="quarter" idx="12"/>
          </p:nvPr>
        </p:nvSpPr>
        <p:spPr/>
        <p:txBody>
          <a:bodyPr/>
          <a:lstStyle/>
          <a:p>
            <a:r>
              <a:rPr lang="en-US" dirty="0"/>
              <a:t>1:18</a:t>
            </a:r>
          </a:p>
        </p:txBody>
      </p:sp>
      <p:sp>
        <p:nvSpPr>
          <p:cNvPr id="4" name="Title 3"/>
          <p:cNvSpPr>
            <a:spLocks noGrp="1"/>
          </p:cNvSpPr>
          <p:nvPr>
            <p:ph type="title"/>
          </p:nvPr>
        </p:nvSpPr>
        <p:spPr/>
        <p:txBody>
          <a:bodyPr/>
          <a:lstStyle/>
          <a:p>
            <a:r>
              <a:rPr lang="en-US" dirty="0"/>
              <a:t>He told them to teach the children of Judah the lament of the bow</a:t>
            </a:r>
          </a:p>
        </p:txBody>
      </p:sp>
    </p:spTree>
    <p:extLst>
      <p:ext uri="{BB962C8B-B14F-4D97-AF65-F5344CB8AC3E}">
        <p14:creationId xmlns:p14="http://schemas.microsoft.com/office/powerpoint/2010/main" val="109208738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Scribe copying Scripture</a:t>
            </a:r>
          </a:p>
        </p:txBody>
      </p:sp>
      <p:sp>
        <p:nvSpPr>
          <p:cNvPr id="3" name="Text Placeholder 2"/>
          <p:cNvSpPr>
            <a:spLocks noGrp="1"/>
          </p:cNvSpPr>
          <p:nvPr>
            <p:ph type="body" sz="quarter" idx="12"/>
          </p:nvPr>
        </p:nvSpPr>
        <p:spPr/>
        <p:txBody>
          <a:bodyPr/>
          <a:lstStyle/>
          <a:p>
            <a:r>
              <a:rPr lang="en-US" dirty="0"/>
              <a:t>1:18</a:t>
            </a:r>
          </a:p>
        </p:txBody>
      </p:sp>
      <p:sp>
        <p:nvSpPr>
          <p:cNvPr id="4" name="Title 3"/>
          <p:cNvSpPr>
            <a:spLocks noGrp="1"/>
          </p:cNvSpPr>
          <p:nvPr>
            <p:ph type="title"/>
          </p:nvPr>
        </p:nvSpPr>
        <p:spPr/>
        <p:txBody>
          <a:bodyPr/>
          <a:lstStyle/>
          <a:p>
            <a:r>
              <a:rPr lang="en-US" dirty="0"/>
              <a:t>Behold, it is written in the book of Jashar</a:t>
            </a:r>
          </a:p>
        </p:txBody>
      </p:sp>
      <p:pic>
        <p:nvPicPr>
          <p:cNvPr id="4098" name="Picture 2" descr="C:\Users\Kris\Documents\Bolen\01b PLBL, PCB size\17 Cultural Images of the Holy Land\Scribe\Scribe copying Scripture, tb10260548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8938"/>
            <a:ext cx="9144000" cy="6080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943315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PCB size\Public domain or CC-pcb\Public1-pcb\Scribes from Meketre's Model Granary, from Thebes, Dynasty 12, ca 1981–1975 BC, met685330.jpg"/>
          <p:cNvPicPr>
            <a:picLocks noChangeAspect="1" noChangeArrowheads="1"/>
          </p:cNvPicPr>
          <p:nvPr/>
        </p:nvPicPr>
        <p:blipFill rotWithShape="1">
          <a:blip r:embed="rId3">
            <a:extLst>
              <a:ext uri="{28A0092B-C50C-407E-A947-70E740481C1C}">
                <a14:useLocalDpi xmlns:a14="http://schemas.microsoft.com/office/drawing/2010/main" val="0"/>
              </a:ext>
            </a:extLst>
          </a:blip>
          <a:srcRect t="5821" b="3125"/>
          <a:stretch/>
        </p:blipFill>
        <p:spPr bwMode="auto">
          <a:xfrm>
            <a:off x="0" y="197224"/>
            <a:ext cx="9144000" cy="6660776"/>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Scribes from </a:t>
            </a:r>
            <a:r>
              <a:rPr lang="en-US" dirty="0" err="1"/>
              <a:t>Meketre’s</a:t>
            </a:r>
            <a:r>
              <a:rPr lang="en-US" dirty="0"/>
              <a:t> model granary, from Thebes, circa 1975 BC</a:t>
            </a:r>
          </a:p>
        </p:txBody>
      </p:sp>
      <p:sp>
        <p:nvSpPr>
          <p:cNvPr id="3" name="Text Placeholder 2"/>
          <p:cNvSpPr>
            <a:spLocks noGrp="1"/>
          </p:cNvSpPr>
          <p:nvPr>
            <p:ph type="body" sz="quarter" idx="12"/>
          </p:nvPr>
        </p:nvSpPr>
        <p:spPr/>
        <p:txBody>
          <a:bodyPr/>
          <a:lstStyle/>
          <a:p>
            <a:r>
              <a:rPr lang="en-US" dirty="0"/>
              <a:t>1:18</a:t>
            </a:r>
          </a:p>
        </p:txBody>
      </p:sp>
      <p:sp>
        <p:nvSpPr>
          <p:cNvPr id="4" name="Title 3"/>
          <p:cNvSpPr>
            <a:spLocks noGrp="1"/>
          </p:cNvSpPr>
          <p:nvPr>
            <p:ph type="title"/>
          </p:nvPr>
        </p:nvSpPr>
        <p:spPr/>
        <p:txBody>
          <a:bodyPr/>
          <a:lstStyle/>
          <a:p>
            <a:r>
              <a:rPr lang="en-US" dirty="0"/>
              <a:t>Behold, it is written in the book of Jashar</a:t>
            </a:r>
          </a:p>
        </p:txBody>
      </p:sp>
    </p:spTree>
    <p:extLst>
      <p:ext uri="{BB962C8B-B14F-4D97-AF65-F5344CB8AC3E}">
        <p14:creationId xmlns:p14="http://schemas.microsoft.com/office/powerpoint/2010/main" val="225735965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PCB size\British Museum-pcb\Assyria\Nineveh, Assyrian cavalry in battle in mountains of southern Iran, reign of Sennacherib, adr1805194997.jp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100"/>
                    </a14:imgEffect>
                  </a14:imgLayer>
                </a14:imgProps>
              </a:ext>
              <a:ext uri="{28A0092B-C50C-407E-A947-70E740481C1C}">
                <a14:useLocalDpi xmlns:a14="http://schemas.microsoft.com/office/drawing/2010/main" val="0"/>
              </a:ext>
            </a:extLst>
          </a:blip>
          <a:srcRect r="3672"/>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cavalry in battle in the mountains of southern Iran, circa 700 BC</a:t>
            </a:r>
          </a:p>
        </p:txBody>
      </p:sp>
      <p:sp>
        <p:nvSpPr>
          <p:cNvPr id="3" name="Text Placeholder 2"/>
          <p:cNvSpPr>
            <a:spLocks noGrp="1"/>
          </p:cNvSpPr>
          <p:nvPr>
            <p:ph type="body" sz="quarter" idx="12"/>
          </p:nvPr>
        </p:nvSpPr>
        <p:spPr/>
        <p:txBody>
          <a:bodyPr/>
          <a:lstStyle/>
          <a:p>
            <a:r>
              <a:rPr lang="en-US" dirty="0"/>
              <a:t>1:19</a:t>
            </a:r>
          </a:p>
        </p:txBody>
      </p:sp>
      <p:sp>
        <p:nvSpPr>
          <p:cNvPr id="4" name="Title 3"/>
          <p:cNvSpPr>
            <a:spLocks noGrp="1"/>
          </p:cNvSpPr>
          <p:nvPr>
            <p:ph type="title"/>
          </p:nvPr>
        </p:nvSpPr>
        <p:spPr/>
        <p:txBody>
          <a:bodyPr/>
          <a:lstStyle/>
          <a:p>
            <a:r>
              <a:rPr lang="en-US" dirty="0"/>
              <a:t>Your glory, O Israel, is slain upon your high places! How the mighty have fallen!</a:t>
            </a:r>
          </a:p>
        </p:txBody>
      </p:sp>
    </p:spTree>
    <p:extLst>
      <p:ext uri="{BB962C8B-B14F-4D97-AF65-F5344CB8AC3E}">
        <p14:creationId xmlns:p14="http://schemas.microsoft.com/office/powerpoint/2010/main" val="346835524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Gath, Tell es-Safi, from Azekah, tb n062300 sr"/>
          <p:cNvPicPr preferRelativeResize="0">
            <a:picLocks noChangeAspect="1" noChangeArrowheads="1"/>
          </p:cNvPicPr>
          <p:nvPr>
            <p:custDataLst>
              <p:tags r:id="rId1"/>
            </p:custDataLst>
          </p:nvPr>
        </p:nvPicPr>
        <p:blipFill>
          <a:blip r:embed="rId4"/>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View of Gath from </a:t>
            </a:r>
            <a:r>
              <a:rPr lang="en-US" dirty="0" err="1"/>
              <a:t>Azekah</a:t>
            </a:r>
            <a:r>
              <a:rPr lang="en-US" dirty="0"/>
              <a:t> (from the east)</a:t>
            </a:r>
          </a:p>
        </p:txBody>
      </p:sp>
      <p:sp>
        <p:nvSpPr>
          <p:cNvPr id="3" name="Text Placeholder 2"/>
          <p:cNvSpPr>
            <a:spLocks noGrp="1"/>
          </p:cNvSpPr>
          <p:nvPr>
            <p:ph type="body" sz="quarter" idx="12"/>
          </p:nvPr>
        </p:nvSpPr>
        <p:spPr/>
        <p:txBody>
          <a:bodyPr/>
          <a:lstStyle/>
          <a:p>
            <a:r>
              <a:rPr lang="en-US" dirty="0"/>
              <a:t>1:20</a:t>
            </a:r>
          </a:p>
        </p:txBody>
      </p:sp>
      <p:sp>
        <p:nvSpPr>
          <p:cNvPr id="4" name="Title 3"/>
          <p:cNvSpPr>
            <a:spLocks noGrp="1"/>
          </p:cNvSpPr>
          <p:nvPr>
            <p:ph type="title"/>
          </p:nvPr>
        </p:nvSpPr>
        <p:spPr/>
        <p:txBody>
          <a:bodyPr/>
          <a:lstStyle/>
          <a:p>
            <a:r>
              <a:rPr lang="en-US" dirty="0"/>
              <a:t>Tell it not in Gath</a:t>
            </a:r>
          </a:p>
        </p:txBody>
      </p:sp>
    </p:spTree>
    <p:extLst>
      <p:ext uri="{BB962C8B-B14F-4D97-AF65-F5344CB8AC3E}">
        <p14:creationId xmlns:p14="http://schemas.microsoft.com/office/powerpoint/2010/main" val="105436252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grass, outdoor, sheep, nature&#10;&#10;Description automatically generated">
            <a:extLst>
              <a:ext uri="{FF2B5EF4-FFF2-40B4-BE49-F238E27FC236}">
                <a16:creationId xmlns:a16="http://schemas.microsoft.com/office/drawing/2014/main" id="{6DD12216-D808-4049-A7E2-DD4C92F9F6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a:t>Gath, modern Tell es-Safi (aerial view from the east)</a:t>
            </a:r>
          </a:p>
        </p:txBody>
      </p:sp>
      <p:sp>
        <p:nvSpPr>
          <p:cNvPr id="3" name="Text Placeholder 2"/>
          <p:cNvSpPr>
            <a:spLocks noGrp="1"/>
          </p:cNvSpPr>
          <p:nvPr>
            <p:ph type="body" sz="quarter" idx="12"/>
          </p:nvPr>
        </p:nvSpPr>
        <p:spPr/>
        <p:txBody>
          <a:bodyPr/>
          <a:lstStyle/>
          <a:p>
            <a:r>
              <a:rPr lang="en-US" dirty="0"/>
              <a:t>1:20</a:t>
            </a:r>
          </a:p>
        </p:txBody>
      </p:sp>
      <p:sp>
        <p:nvSpPr>
          <p:cNvPr id="4" name="Title 3"/>
          <p:cNvSpPr>
            <a:spLocks noGrp="1"/>
          </p:cNvSpPr>
          <p:nvPr>
            <p:ph type="title"/>
          </p:nvPr>
        </p:nvSpPr>
        <p:spPr/>
        <p:txBody>
          <a:bodyPr/>
          <a:lstStyle/>
          <a:p>
            <a:r>
              <a:rPr lang="en-US" dirty="0"/>
              <a:t>Tell it not in Gath</a:t>
            </a:r>
          </a:p>
        </p:txBody>
      </p:sp>
    </p:spTree>
    <p:extLst>
      <p:ext uri="{BB962C8B-B14F-4D97-AF65-F5344CB8AC3E}">
        <p14:creationId xmlns:p14="http://schemas.microsoft.com/office/powerpoint/2010/main" val="417803508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ath aerial from northeast, ws04191518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Gath (aerial view from the northeast)</a:t>
            </a:r>
          </a:p>
        </p:txBody>
      </p:sp>
      <p:sp>
        <p:nvSpPr>
          <p:cNvPr id="3" name="Text Placeholder 2"/>
          <p:cNvSpPr>
            <a:spLocks noGrp="1"/>
          </p:cNvSpPr>
          <p:nvPr>
            <p:ph type="body" sz="quarter" idx="12"/>
          </p:nvPr>
        </p:nvSpPr>
        <p:spPr/>
        <p:txBody>
          <a:bodyPr/>
          <a:lstStyle/>
          <a:p>
            <a:r>
              <a:rPr lang="en-US" dirty="0"/>
              <a:t>1:20</a:t>
            </a:r>
          </a:p>
        </p:txBody>
      </p:sp>
      <p:sp>
        <p:nvSpPr>
          <p:cNvPr id="4" name="Title 3"/>
          <p:cNvSpPr>
            <a:spLocks noGrp="1"/>
          </p:cNvSpPr>
          <p:nvPr>
            <p:ph type="title"/>
          </p:nvPr>
        </p:nvSpPr>
        <p:spPr/>
        <p:txBody>
          <a:bodyPr/>
          <a:lstStyle/>
          <a:p>
            <a:r>
              <a:rPr lang="en-US" dirty="0"/>
              <a:t>Tell it not in Gath</a:t>
            </a:r>
          </a:p>
        </p:txBody>
      </p:sp>
    </p:spTree>
    <p:extLst>
      <p:ext uri="{BB962C8B-B14F-4D97-AF65-F5344CB8AC3E}">
        <p14:creationId xmlns:p14="http://schemas.microsoft.com/office/powerpoint/2010/main" val="33230034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ing David street sign in Jerusalem, tb07240472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“King David” street sign in Jerusalem</a:t>
            </a:r>
          </a:p>
        </p:txBody>
      </p:sp>
      <p:sp>
        <p:nvSpPr>
          <p:cNvPr id="3" name="Text Placeholder 2"/>
          <p:cNvSpPr>
            <a:spLocks noGrp="1"/>
          </p:cNvSpPr>
          <p:nvPr>
            <p:ph type="body" sz="quarter" idx="12"/>
          </p:nvPr>
        </p:nvSpPr>
        <p:spPr/>
        <p:txBody>
          <a:bodyPr/>
          <a:lstStyle/>
          <a:p>
            <a:r>
              <a:rPr lang="en-US" dirty="0"/>
              <a:t>1:1</a:t>
            </a:r>
          </a:p>
        </p:txBody>
      </p:sp>
      <p:sp>
        <p:nvSpPr>
          <p:cNvPr id="4" name="Title 3"/>
          <p:cNvSpPr>
            <a:spLocks noGrp="1"/>
          </p:cNvSpPr>
          <p:nvPr>
            <p:ph type="title"/>
          </p:nvPr>
        </p:nvSpPr>
        <p:spPr/>
        <p:txBody>
          <a:bodyPr/>
          <a:lstStyle/>
          <a:p>
            <a:r>
              <a:rPr lang="en-US" dirty="0"/>
              <a:t>When David had returned from the slaughter of the Amalekites</a:t>
            </a:r>
          </a:p>
        </p:txBody>
      </p:sp>
    </p:spTree>
    <p:extLst>
      <p:ext uri="{BB962C8B-B14F-4D97-AF65-F5344CB8AC3E}">
        <p14:creationId xmlns:p14="http://schemas.microsoft.com/office/powerpoint/2010/main" val="17455589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PLBL\04 Judah and the Dead Sea\Philistine Plain\Gath, Tell es-Safi, from west, tb06090616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 y="367910"/>
            <a:ext cx="9144741" cy="6122181"/>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Gath (from the west)</a:t>
            </a:r>
          </a:p>
        </p:txBody>
      </p:sp>
      <p:sp>
        <p:nvSpPr>
          <p:cNvPr id="4" name="Text Placeholder 3"/>
          <p:cNvSpPr>
            <a:spLocks noGrp="1"/>
          </p:cNvSpPr>
          <p:nvPr>
            <p:ph type="body" sz="quarter" idx="12"/>
          </p:nvPr>
        </p:nvSpPr>
        <p:spPr/>
        <p:txBody>
          <a:bodyPr/>
          <a:lstStyle/>
          <a:p>
            <a:r>
              <a:rPr lang="en-US" dirty="0"/>
              <a:t>1:20</a:t>
            </a:r>
          </a:p>
        </p:txBody>
      </p:sp>
      <p:sp>
        <p:nvSpPr>
          <p:cNvPr id="2" name="Title 1"/>
          <p:cNvSpPr>
            <a:spLocks noGrp="1"/>
          </p:cNvSpPr>
          <p:nvPr>
            <p:ph type="title"/>
          </p:nvPr>
        </p:nvSpPr>
        <p:spPr/>
        <p:txBody>
          <a:bodyPr/>
          <a:lstStyle/>
          <a:p>
            <a:r>
              <a:rPr lang="en-US" dirty="0"/>
              <a:t>Tell it not in Gath</a:t>
            </a:r>
          </a:p>
        </p:txBody>
      </p:sp>
    </p:spTree>
    <p:extLst>
      <p:ext uri="{BB962C8B-B14F-4D97-AF65-F5344CB8AC3E}">
        <p14:creationId xmlns:p14="http://schemas.microsoft.com/office/powerpoint/2010/main" val="48594198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5BFCD6E-97BB-4F3F-BA75-0125441109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4904"/>
            <a:ext cx="9144000" cy="6108192"/>
          </a:xfrm>
          <a:prstGeom prst="rect">
            <a:avLst/>
          </a:prstGeom>
        </p:spPr>
      </p:pic>
      <p:sp>
        <p:nvSpPr>
          <p:cNvPr id="2" name="Text Placeholder 1"/>
          <p:cNvSpPr>
            <a:spLocks noGrp="1"/>
          </p:cNvSpPr>
          <p:nvPr>
            <p:ph type="body" sz="quarter" idx="10"/>
          </p:nvPr>
        </p:nvSpPr>
        <p:spPr/>
        <p:txBody>
          <a:bodyPr/>
          <a:lstStyle/>
          <a:p>
            <a:r>
              <a:rPr lang="en-US" dirty="0"/>
              <a:t>Ashkelon (aerial view from the southwest)</a:t>
            </a:r>
          </a:p>
        </p:txBody>
      </p:sp>
      <p:sp>
        <p:nvSpPr>
          <p:cNvPr id="3" name="Text Placeholder 2"/>
          <p:cNvSpPr>
            <a:spLocks noGrp="1"/>
          </p:cNvSpPr>
          <p:nvPr>
            <p:ph type="body" sz="quarter" idx="12"/>
          </p:nvPr>
        </p:nvSpPr>
        <p:spPr/>
        <p:txBody>
          <a:bodyPr/>
          <a:lstStyle/>
          <a:p>
            <a:r>
              <a:rPr lang="en-US" dirty="0"/>
              <a:t>1:20</a:t>
            </a:r>
          </a:p>
        </p:txBody>
      </p:sp>
      <p:sp>
        <p:nvSpPr>
          <p:cNvPr id="4" name="Title 3"/>
          <p:cNvSpPr>
            <a:spLocks noGrp="1"/>
          </p:cNvSpPr>
          <p:nvPr>
            <p:ph type="title"/>
          </p:nvPr>
        </p:nvSpPr>
        <p:spPr/>
        <p:txBody>
          <a:bodyPr/>
          <a:lstStyle/>
          <a:p>
            <a:r>
              <a:rPr lang="en-US" dirty="0"/>
              <a:t>Proclaim it not in the streets of Ashkelon</a:t>
            </a:r>
          </a:p>
        </p:txBody>
      </p:sp>
    </p:spTree>
    <p:extLst>
      <p:ext uri="{BB962C8B-B14F-4D97-AF65-F5344CB8AC3E}">
        <p14:creationId xmlns:p14="http://schemas.microsoft.com/office/powerpoint/2010/main" val="355127731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118F76E-0635-4D11-B99B-C5EC168379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4904"/>
            <a:ext cx="9144000" cy="6108192"/>
          </a:xfrm>
          <a:prstGeom prst="rect">
            <a:avLst/>
          </a:prstGeom>
        </p:spPr>
      </p:pic>
      <p:sp>
        <p:nvSpPr>
          <p:cNvPr id="2" name="Text Placeholder 1"/>
          <p:cNvSpPr>
            <a:spLocks noGrp="1"/>
          </p:cNvSpPr>
          <p:nvPr>
            <p:ph type="body" sz="quarter" idx="10"/>
          </p:nvPr>
        </p:nvSpPr>
        <p:spPr/>
        <p:txBody>
          <a:bodyPr/>
          <a:lstStyle/>
          <a:p>
            <a:r>
              <a:rPr lang="en-US" dirty="0"/>
              <a:t>Ashkelon (aerial view from the southwest)</a:t>
            </a:r>
          </a:p>
        </p:txBody>
      </p:sp>
      <p:sp>
        <p:nvSpPr>
          <p:cNvPr id="3" name="Text Placeholder 2"/>
          <p:cNvSpPr>
            <a:spLocks noGrp="1"/>
          </p:cNvSpPr>
          <p:nvPr>
            <p:ph type="body" sz="quarter" idx="12"/>
          </p:nvPr>
        </p:nvSpPr>
        <p:spPr/>
        <p:txBody>
          <a:bodyPr/>
          <a:lstStyle/>
          <a:p>
            <a:r>
              <a:rPr lang="en-US" dirty="0"/>
              <a:t>1:20</a:t>
            </a:r>
          </a:p>
        </p:txBody>
      </p:sp>
      <p:sp>
        <p:nvSpPr>
          <p:cNvPr id="4" name="Title 3"/>
          <p:cNvSpPr>
            <a:spLocks noGrp="1"/>
          </p:cNvSpPr>
          <p:nvPr>
            <p:ph type="title"/>
          </p:nvPr>
        </p:nvSpPr>
        <p:spPr/>
        <p:txBody>
          <a:bodyPr/>
          <a:lstStyle/>
          <a:p>
            <a:r>
              <a:rPr lang="en-US" dirty="0"/>
              <a:t>Proclaim it not in the streets of Ashkelon</a:t>
            </a:r>
          </a:p>
        </p:txBody>
      </p:sp>
      <p:sp>
        <p:nvSpPr>
          <p:cNvPr id="12" name="Freeform 11"/>
          <p:cNvSpPr/>
          <p:nvPr/>
        </p:nvSpPr>
        <p:spPr>
          <a:xfrm>
            <a:off x="1146146" y="1774974"/>
            <a:ext cx="6974970" cy="4587489"/>
          </a:xfrm>
          <a:custGeom>
            <a:avLst/>
            <a:gdLst>
              <a:gd name="connsiteX0" fmla="*/ 0 w 6974970"/>
              <a:gd name="connsiteY0" fmla="*/ 699611 h 4587489"/>
              <a:gd name="connsiteX1" fmla="*/ 1936058 w 6974970"/>
              <a:gd name="connsiteY1" fmla="*/ 141987 h 4587489"/>
              <a:gd name="connsiteX2" fmla="*/ 3360996 w 6974970"/>
              <a:gd name="connsiteY2" fmla="*/ 18071 h 4587489"/>
              <a:gd name="connsiteX3" fmla="*/ 4878865 w 6974970"/>
              <a:gd name="connsiteY3" fmla="*/ 250414 h 4587489"/>
              <a:gd name="connsiteX4" fmla="*/ 6164407 w 6974970"/>
              <a:gd name="connsiteY4" fmla="*/ 808038 h 4587489"/>
              <a:gd name="connsiteX5" fmla="*/ 6752969 w 6974970"/>
              <a:gd name="connsiteY5" fmla="*/ 1226256 h 4587489"/>
              <a:gd name="connsiteX6" fmla="*/ 6954319 w 6974970"/>
              <a:gd name="connsiteY6" fmla="*/ 1690943 h 4587489"/>
              <a:gd name="connsiteX7" fmla="*/ 6876877 w 6974970"/>
              <a:gd name="connsiteY7" fmla="*/ 2496400 h 4587489"/>
              <a:gd name="connsiteX8" fmla="*/ 6598084 w 6974970"/>
              <a:gd name="connsiteY8" fmla="*/ 3208919 h 4587489"/>
              <a:gd name="connsiteX9" fmla="*/ 6086965 w 6974970"/>
              <a:gd name="connsiteY9" fmla="*/ 3921439 h 4587489"/>
              <a:gd name="connsiteX10" fmla="*/ 5436450 w 6974970"/>
              <a:gd name="connsiteY10" fmla="*/ 4587489 h 4587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74970" h="4587489">
                <a:moveTo>
                  <a:pt x="0" y="699611"/>
                </a:moveTo>
                <a:cubicBezTo>
                  <a:pt x="687946" y="477594"/>
                  <a:pt x="1375892" y="255577"/>
                  <a:pt x="1936058" y="141987"/>
                </a:cubicBezTo>
                <a:cubicBezTo>
                  <a:pt x="2496224" y="28397"/>
                  <a:pt x="2870528" y="0"/>
                  <a:pt x="3360996" y="18071"/>
                </a:cubicBezTo>
                <a:cubicBezTo>
                  <a:pt x="3851464" y="36142"/>
                  <a:pt x="4411630" y="118753"/>
                  <a:pt x="4878865" y="250414"/>
                </a:cubicBezTo>
                <a:cubicBezTo>
                  <a:pt x="5346100" y="382075"/>
                  <a:pt x="5852056" y="645398"/>
                  <a:pt x="6164407" y="808038"/>
                </a:cubicBezTo>
                <a:cubicBezTo>
                  <a:pt x="6476758" y="970678"/>
                  <a:pt x="6621317" y="1079105"/>
                  <a:pt x="6752969" y="1226256"/>
                </a:cubicBezTo>
                <a:cubicBezTo>
                  <a:pt x="6884621" y="1373407"/>
                  <a:pt x="6933668" y="1479252"/>
                  <a:pt x="6954319" y="1690943"/>
                </a:cubicBezTo>
                <a:cubicBezTo>
                  <a:pt x="6974970" y="1902634"/>
                  <a:pt x="6936250" y="2243404"/>
                  <a:pt x="6876877" y="2496400"/>
                </a:cubicBezTo>
                <a:cubicBezTo>
                  <a:pt x="6817505" y="2749396"/>
                  <a:pt x="6729736" y="2971413"/>
                  <a:pt x="6598084" y="3208919"/>
                </a:cubicBezTo>
                <a:cubicBezTo>
                  <a:pt x="6466432" y="3446425"/>
                  <a:pt x="6280571" y="3691677"/>
                  <a:pt x="6086965" y="3921439"/>
                </a:cubicBezTo>
                <a:cubicBezTo>
                  <a:pt x="5893359" y="4151201"/>
                  <a:pt x="5664904" y="4369345"/>
                  <a:pt x="5436450" y="4587489"/>
                </a:cubicBezTo>
              </a:path>
            </a:pathLst>
          </a:custGeom>
          <a:noFill/>
          <a:ln w="25400" cap="flat" cmpd="sng" algn="ctr">
            <a:solidFill>
              <a:srgbClr val="FFFF00"/>
            </a:solidFill>
            <a:prstDash val="solid"/>
            <a:round/>
            <a:headEnd type="none" w="med" len="med"/>
            <a:tailEnd type="non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3" name="Text Box 16"/>
          <p:cNvSpPr txBox="1">
            <a:spLocks noChangeArrowheads="1"/>
          </p:cNvSpPr>
          <p:nvPr/>
        </p:nvSpPr>
        <p:spPr bwMode="auto">
          <a:xfrm>
            <a:off x="1752600" y="2160657"/>
            <a:ext cx="929060"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00"/>
                </a:solidFill>
                <a:effectLst>
                  <a:glow rad="76200">
                    <a:sysClr val="windowText" lastClr="000000">
                      <a:alpha val="60000"/>
                    </a:sysClr>
                  </a:glow>
                </a:effectLst>
                <a:uLnTx/>
                <a:uFillTx/>
                <a:latin typeface="Calibri" pitchFamily="34" charset="0"/>
                <a:cs typeface="Calibri" pitchFamily="34" charset="0"/>
              </a:rPr>
              <a:t>north</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00"/>
                </a:solidFill>
                <a:effectLst>
                  <a:glow rad="76200">
                    <a:sysClr val="windowText" lastClr="000000">
                      <a:alpha val="60000"/>
                    </a:sysClr>
                  </a:glow>
                </a:effectLst>
                <a:uLnTx/>
                <a:uFillTx/>
                <a:latin typeface="Calibri" pitchFamily="34" charset="0"/>
                <a:cs typeface="Calibri" pitchFamily="34" charset="0"/>
              </a:rPr>
              <a:t>mound</a:t>
            </a:r>
          </a:p>
        </p:txBody>
      </p:sp>
      <p:sp>
        <p:nvSpPr>
          <p:cNvPr id="14" name="Text Box 16"/>
          <p:cNvSpPr txBox="1">
            <a:spLocks noChangeArrowheads="1"/>
          </p:cNvSpPr>
          <p:nvPr/>
        </p:nvSpPr>
        <p:spPr bwMode="auto">
          <a:xfrm>
            <a:off x="3200400" y="3200400"/>
            <a:ext cx="157802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00"/>
                </a:solidFill>
                <a:effectLst>
                  <a:glow rad="76200">
                    <a:sysClr val="windowText" lastClr="000000">
                      <a:alpha val="60000"/>
                    </a:sysClr>
                  </a:glow>
                </a:effectLst>
                <a:uLnTx/>
                <a:uFillTx/>
                <a:latin typeface="Calibri" pitchFamily="34" charset="0"/>
                <a:cs typeface="Calibri" pitchFamily="34" charset="0"/>
              </a:rPr>
              <a:t>south mound</a:t>
            </a:r>
          </a:p>
        </p:txBody>
      </p:sp>
    </p:spTree>
    <p:extLst>
      <p:ext uri="{BB962C8B-B14F-4D97-AF65-F5344CB8AC3E}">
        <p14:creationId xmlns:p14="http://schemas.microsoft.com/office/powerpoint/2010/main" val="68871320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shkelon tell aerial from northwest, tb12170484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Ashkelon (aerial view from the northwest)</a:t>
            </a:r>
          </a:p>
        </p:txBody>
      </p:sp>
      <p:sp>
        <p:nvSpPr>
          <p:cNvPr id="3" name="Text Placeholder 2"/>
          <p:cNvSpPr>
            <a:spLocks noGrp="1"/>
          </p:cNvSpPr>
          <p:nvPr>
            <p:ph type="body" sz="quarter" idx="12"/>
          </p:nvPr>
        </p:nvSpPr>
        <p:spPr/>
        <p:txBody>
          <a:bodyPr/>
          <a:lstStyle/>
          <a:p>
            <a:r>
              <a:rPr lang="en-US" dirty="0"/>
              <a:t>1:20</a:t>
            </a:r>
          </a:p>
        </p:txBody>
      </p:sp>
      <p:sp>
        <p:nvSpPr>
          <p:cNvPr id="4" name="Title 3"/>
          <p:cNvSpPr>
            <a:spLocks noGrp="1"/>
          </p:cNvSpPr>
          <p:nvPr>
            <p:ph type="title"/>
          </p:nvPr>
        </p:nvSpPr>
        <p:spPr/>
        <p:txBody>
          <a:bodyPr/>
          <a:lstStyle/>
          <a:p>
            <a:r>
              <a:rPr lang="en-US" dirty="0"/>
              <a:t>Proclaim it not in the streets of Ashkelon</a:t>
            </a:r>
          </a:p>
        </p:txBody>
      </p:sp>
    </p:spTree>
    <p:extLst>
      <p:ext uri="{BB962C8B-B14F-4D97-AF65-F5344CB8AC3E}">
        <p14:creationId xmlns:p14="http://schemas.microsoft.com/office/powerpoint/2010/main" val="321842702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each with a mountain in the background&#10;&#10;Description automatically generated">
            <a:extLst>
              <a:ext uri="{FF2B5EF4-FFF2-40B4-BE49-F238E27FC236}">
                <a16:creationId xmlns:a16="http://schemas.microsoft.com/office/drawing/2014/main" id="{8752FBF5-0B75-42D2-9582-9FC9898E26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8328"/>
            <a:ext cx="9144000" cy="6181344"/>
          </a:xfrm>
          <a:prstGeom prst="rect">
            <a:avLst/>
          </a:prstGeom>
        </p:spPr>
      </p:pic>
      <p:sp>
        <p:nvSpPr>
          <p:cNvPr id="2" name="Text Placeholder 1"/>
          <p:cNvSpPr>
            <a:spLocks noGrp="1"/>
          </p:cNvSpPr>
          <p:nvPr>
            <p:ph type="body" sz="quarter" idx="10"/>
          </p:nvPr>
        </p:nvSpPr>
        <p:spPr/>
        <p:txBody>
          <a:bodyPr/>
          <a:lstStyle/>
          <a:p>
            <a:r>
              <a:rPr lang="en-US" dirty="0"/>
              <a:t>Ashkelon tell and Middle Bronze gate (aerial view from the north)</a:t>
            </a:r>
          </a:p>
        </p:txBody>
      </p:sp>
      <p:sp>
        <p:nvSpPr>
          <p:cNvPr id="3" name="Text Placeholder 2"/>
          <p:cNvSpPr>
            <a:spLocks noGrp="1"/>
          </p:cNvSpPr>
          <p:nvPr>
            <p:ph type="body" sz="quarter" idx="12"/>
          </p:nvPr>
        </p:nvSpPr>
        <p:spPr/>
        <p:txBody>
          <a:bodyPr/>
          <a:lstStyle/>
          <a:p>
            <a:r>
              <a:rPr lang="en-US" dirty="0"/>
              <a:t>1:20</a:t>
            </a:r>
          </a:p>
        </p:txBody>
      </p:sp>
      <p:sp>
        <p:nvSpPr>
          <p:cNvPr id="4" name="Title 3"/>
          <p:cNvSpPr>
            <a:spLocks noGrp="1"/>
          </p:cNvSpPr>
          <p:nvPr>
            <p:ph type="title"/>
          </p:nvPr>
        </p:nvSpPr>
        <p:spPr/>
        <p:txBody>
          <a:bodyPr/>
          <a:lstStyle/>
          <a:p>
            <a:r>
              <a:rPr lang="en-US" dirty="0"/>
              <a:t>Proclaim it not in the streets of Ashkelon</a:t>
            </a:r>
          </a:p>
        </p:txBody>
      </p:sp>
    </p:spTree>
    <p:extLst>
      <p:ext uri="{BB962C8B-B14F-4D97-AF65-F5344CB8AC3E}">
        <p14:creationId xmlns:p14="http://schemas.microsoft.com/office/powerpoint/2010/main" val="132103921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shkelon Middle Bronze gate, tb09140220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Middle Bronze gate of Ashkelon, circa 22nd–20th centuries BC</a:t>
            </a:r>
          </a:p>
        </p:txBody>
      </p:sp>
      <p:sp>
        <p:nvSpPr>
          <p:cNvPr id="3" name="Text Placeholder 2"/>
          <p:cNvSpPr>
            <a:spLocks noGrp="1"/>
          </p:cNvSpPr>
          <p:nvPr>
            <p:ph type="body" sz="quarter" idx="12"/>
          </p:nvPr>
        </p:nvSpPr>
        <p:spPr/>
        <p:txBody>
          <a:bodyPr/>
          <a:lstStyle/>
          <a:p>
            <a:r>
              <a:rPr lang="en-US" dirty="0"/>
              <a:t>1:20</a:t>
            </a:r>
          </a:p>
        </p:txBody>
      </p:sp>
      <p:sp>
        <p:nvSpPr>
          <p:cNvPr id="4" name="Title 3"/>
          <p:cNvSpPr>
            <a:spLocks noGrp="1"/>
          </p:cNvSpPr>
          <p:nvPr>
            <p:ph type="title"/>
          </p:nvPr>
        </p:nvSpPr>
        <p:spPr/>
        <p:txBody>
          <a:bodyPr/>
          <a:lstStyle/>
          <a:p>
            <a:r>
              <a:rPr lang="en-US" dirty="0"/>
              <a:t>Proclaim it not in the streets of Ashkelon</a:t>
            </a:r>
          </a:p>
        </p:txBody>
      </p:sp>
    </p:spTree>
    <p:extLst>
      <p:ext uri="{BB962C8B-B14F-4D97-AF65-F5344CB8AC3E}">
        <p14:creationId xmlns:p14="http://schemas.microsoft.com/office/powerpoint/2010/main" val="61116234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10;&#10;Description automatically generated">
            <a:extLst>
              <a:ext uri="{FF2B5EF4-FFF2-40B4-BE49-F238E27FC236}">
                <a16:creationId xmlns:a16="http://schemas.microsoft.com/office/drawing/2014/main" id="{DE6F4C58-F003-4E3D-BFB9-8A9BA22BF6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5156"/>
            <a:ext cx="9144000" cy="6647688"/>
          </a:xfrm>
          <a:prstGeom prst="rect">
            <a:avLst/>
          </a:prstGeom>
        </p:spPr>
      </p:pic>
      <p:sp>
        <p:nvSpPr>
          <p:cNvPr id="2" name="Text Placeholder 1"/>
          <p:cNvSpPr>
            <a:spLocks noGrp="1"/>
          </p:cNvSpPr>
          <p:nvPr>
            <p:ph type="body" sz="quarter" idx="10"/>
          </p:nvPr>
        </p:nvSpPr>
        <p:spPr/>
        <p:txBody>
          <a:bodyPr/>
          <a:lstStyle/>
          <a:p>
            <a:r>
              <a:rPr lang="en-US" dirty="0"/>
              <a:t>Women dancers from tomb-chapel of </a:t>
            </a:r>
            <a:r>
              <a:rPr lang="en-US" dirty="0" err="1"/>
              <a:t>Nebamun</a:t>
            </a:r>
            <a:r>
              <a:rPr lang="en-US" dirty="0"/>
              <a:t>, from Thebes, circa 1350 BC</a:t>
            </a:r>
          </a:p>
        </p:txBody>
      </p:sp>
      <p:sp>
        <p:nvSpPr>
          <p:cNvPr id="3" name="Text Placeholder 2"/>
          <p:cNvSpPr>
            <a:spLocks noGrp="1"/>
          </p:cNvSpPr>
          <p:nvPr>
            <p:ph type="body" sz="quarter" idx="12"/>
          </p:nvPr>
        </p:nvSpPr>
        <p:spPr/>
        <p:txBody>
          <a:bodyPr/>
          <a:lstStyle/>
          <a:p>
            <a:r>
              <a:rPr lang="en-US" dirty="0"/>
              <a:t>1:20</a:t>
            </a:r>
          </a:p>
        </p:txBody>
      </p:sp>
      <p:sp>
        <p:nvSpPr>
          <p:cNvPr id="4" name="Title 3"/>
          <p:cNvSpPr>
            <a:spLocks noGrp="1"/>
          </p:cNvSpPr>
          <p:nvPr>
            <p:ph type="title"/>
          </p:nvPr>
        </p:nvSpPr>
        <p:spPr/>
        <p:txBody>
          <a:bodyPr/>
          <a:lstStyle/>
          <a:p>
            <a:r>
              <a:rPr lang="en-US" dirty="0"/>
              <a:t>Lest the daughters of the Philistines rejoice, lest the daughters of the uncircumcised triumph</a:t>
            </a:r>
          </a:p>
        </p:txBody>
      </p:sp>
    </p:spTree>
    <p:extLst>
      <p:ext uri="{BB962C8B-B14F-4D97-AF65-F5344CB8AC3E}">
        <p14:creationId xmlns:p14="http://schemas.microsoft.com/office/powerpoint/2010/main" val="208797210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brick, stone&#10;&#10;Description automatically generated">
            <a:extLst>
              <a:ext uri="{FF2B5EF4-FFF2-40B4-BE49-F238E27FC236}">
                <a16:creationId xmlns:a16="http://schemas.microsoft.com/office/drawing/2014/main" id="{7D60132B-0805-4135-8B57-E9C8BE3E19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4028"/>
            <a:ext cx="9144000" cy="6409944"/>
          </a:xfrm>
          <a:prstGeom prst="rect">
            <a:avLst/>
          </a:prstGeom>
        </p:spPr>
      </p:pic>
      <p:sp>
        <p:nvSpPr>
          <p:cNvPr id="2" name="Text Placeholder 1"/>
          <p:cNvSpPr>
            <a:spLocks noGrp="1"/>
          </p:cNvSpPr>
          <p:nvPr>
            <p:ph type="body" sz="quarter" idx="10"/>
          </p:nvPr>
        </p:nvSpPr>
        <p:spPr/>
        <p:txBody>
          <a:bodyPr/>
          <a:lstStyle/>
          <a:p>
            <a:r>
              <a:rPr lang="en-US" dirty="0"/>
              <a:t>Dancers with instruments, from Tell el-Amarna, reign of Akhenaten, circa 1350 BC</a:t>
            </a:r>
          </a:p>
        </p:txBody>
      </p:sp>
      <p:sp>
        <p:nvSpPr>
          <p:cNvPr id="3" name="Text Placeholder 2"/>
          <p:cNvSpPr>
            <a:spLocks noGrp="1"/>
          </p:cNvSpPr>
          <p:nvPr>
            <p:ph type="body" sz="quarter" idx="12"/>
          </p:nvPr>
        </p:nvSpPr>
        <p:spPr/>
        <p:txBody>
          <a:bodyPr/>
          <a:lstStyle/>
          <a:p>
            <a:r>
              <a:rPr lang="en-US" dirty="0"/>
              <a:t>1:20</a:t>
            </a:r>
          </a:p>
        </p:txBody>
      </p:sp>
      <p:sp>
        <p:nvSpPr>
          <p:cNvPr id="4" name="Title 3"/>
          <p:cNvSpPr>
            <a:spLocks noGrp="1"/>
          </p:cNvSpPr>
          <p:nvPr>
            <p:ph type="title"/>
          </p:nvPr>
        </p:nvSpPr>
        <p:spPr/>
        <p:txBody>
          <a:bodyPr/>
          <a:lstStyle/>
          <a:p>
            <a:r>
              <a:rPr lang="en-US" dirty="0"/>
              <a:t>Lest the daughters of the Philistines rejoice, lest the daughters of the uncircumcised triumph</a:t>
            </a:r>
          </a:p>
        </p:txBody>
      </p:sp>
    </p:spTree>
    <p:extLst>
      <p:ext uri="{BB962C8B-B14F-4D97-AF65-F5344CB8AC3E}">
        <p14:creationId xmlns:p14="http://schemas.microsoft.com/office/powerpoint/2010/main" val="65530883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edinet Habu, Philistine captives at celebration of victory over Sea Peoples, tb01110584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Philistine captives at an Egyptian victory celebration, from Medinet Habu, 12th century BC</a:t>
            </a:r>
          </a:p>
        </p:txBody>
      </p:sp>
      <p:sp>
        <p:nvSpPr>
          <p:cNvPr id="3" name="Text Placeholder 2"/>
          <p:cNvSpPr>
            <a:spLocks noGrp="1"/>
          </p:cNvSpPr>
          <p:nvPr>
            <p:ph type="body" sz="quarter" idx="12"/>
          </p:nvPr>
        </p:nvSpPr>
        <p:spPr/>
        <p:txBody>
          <a:bodyPr/>
          <a:lstStyle/>
          <a:p>
            <a:r>
              <a:rPr lang="en-US" dirty="0"/>
              <a:t>1:20</a:t>
            </a:r>
          </a:p>
        </p:txBody>
      </p:sp>
      <p:sp>
        <p:nvSpPr>
          <p:cNvPr id="4" name="Title 3"/>
          <p:cNvSpPr>
            <a:spLocks noGrp="1"/>
          </p:cNvSpPr>
          <p:nvPr>
            <p:ph type="title"/>
          </p:nvPr>
        </p:nvSpPr>
        <p:spPr/>
        <p:txBody>
          <a:bodyPr/>
          <a:lstStyle/>
          <a:p>
            <a:r>
              <a:rPr lang="en-US" dirty="0"/>
              <a:t>Lest the daughters of the Philistines rejoice, lest the daughters of the uncircumcised triumph</a:t>
            </a:r>
          </a:p>
        </p:txBody>
      </p:sp>
    </p:spTree>
    <p:extLst>
      <p:ext uri="{BB962C8B-B14F-4D97-AF65-F5344CB8AC3E}">
        <p14:creationId xmlns:p14="http://schemas.microsoft.com/office/powerpoint/2010/main" val="248393015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Northern slopes of Mount Gilboa (from the west)</a:t>
            </a:r>
          </a:p>
        </p:txBody>
      </p:sp>
      <p:sp>
        <p:nvSpPr>
          <p:cNvPr id="3" name="Text Placeholder 2"/>
          <p:cNvSpPr>
            <a:spLocks noGrp="1"/>
          </p:cNvSpPr>
          <p:nvPr>
            <p:ph type="body" sz="quarter" idx="12"/>
          </p:nvPr>
        </p:nvSpPr>
        <p:spPr/>
        <p:txBody>
          <a:bodyPr/>
          <a:lstStyle/>
          <a:p>
            <a:r>
              <a:rPr lang="en-US" dirty="0"/>
              <a:t>1:21</a:t>
            </a:r>
          </a:p>
        </p:txBody>
      </p:sp>
      <p:sp>
        <p:nvSpPr>
          <p:cNvPr id="4" name="Title 3"/>
          <p:cNvSpPr>
            <a:spLocks noGrp="1"/>
          </p:cNvSpPr>
          <p:nvPr>
            <p:ph type="title"/>
          </p:nvPr>
        </p:nvSpPr>
        <p:spPr/>
        <p:txBody>
          <a:bodyPr/>
          <a:lstStyle/>
          <a:p>
            <a:r>
              <a:rPr lang="en-US" dirty="0"/>
              <a:t>You mountains of </a:t>
            </a:r>
            <a:r>
              <a:rPr lang="en-US" dirty="0" err="1"/>
              <a:t>Gilboa</a:t>
            </a:r>
            <a:r>
              <a:rPr lang="en-US" dirty="0"/>
              <a:t>, let there be no dew nor rain upon you</a:t>
            </a:r>
          </a:p>
        </p:txBody>
      </p:sp>
      <p:pic>
        <p:nvPicPr>
          <p:cNvPr id="5" name="Picture 4" descr="Mount Gilboa view from west, tb01121242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29810357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outdoor, grass, sheep, nature&#10;&#10;Description automatically generated">
            <a:extLst>
              <a:ext uri="{FF2B5EF4-FFF2-40B4-BE49-F238E27FC236}">
                <a16:creationId xmlns:a16="http://schemas.microsoft.com/office/drawing/2014/main" id="{D624642C-2A6D-4EBA-B0A3-9C93D0DEDB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9" name="Text Placeholder 8">
            <a:extLst>
              <a:ext uri="{FF2B5EF4-FFF2-40B4-BE49-F238E27FC236}">
                <a16:creationId xmlns:a16="http://schemas.microsoft.com/office/drawing/2014/main" id="{18E080FE-F98E-4FF4-B080-9FE9E9464A07}"/>
              </a:ext>
            </a:extLst>
          </p:cNvPr>
          <p:cNvSpPr>
            <a:spLocks noGrp="1"/>
          </p:cNvSpPr>
          <p:nvPr>
            <p:ph type="body" sz="quarter" idx="10"/>
          </p:nvPr>
        </p:nvSpPr>
        <p:spPr/>
        <p:txBody>
          <a:bodyPr/>
          <a:lstStyle/>
          <a:p>
            <a:r>
              <a:rPr lang="en-US" dirty="0"/>
              <a:t>Ziklag, modern Tel Sera (aerial view from the northeast)</a:t>
            </a:r>
          </a:p>
        </p:txBody>
      </p:sp>
      <p:sp>
        <p:nvSpPr>
          <p:cNvPr id="10" name="Text Placeholder 9">
            <a:extLst>
              <a:ext uri="{FF2B5EF4-FFF2-40B4-BE49-F238E27FC236}">
                <a16:creationId xmlns:a16="http://schemas.microsoft.com/office/drawing/2014/main" id="{F8BA9C3A-5BF4-4474-8D20-F57BEE8BAE85}"/>
              </a:ext>
            </a:extLst>
          </p:cNvPr>
          <p:cNvSpPr>
            <a:spLocks noGrp="1"/>
          </p:cNvSpPr>
          <p:nvPr>
            <p:ph type="body" sz="quarter" idx="12"/>
          </p:nvPr>
        </p:nvSpPr>
        <p:spPr/>
        <p:txBody>
          <a:bodyPr/>
          <a:lstStyle/>
          <a:p>
            <a:r>
              <a:rPr lang="en-US" dirty="0"/>
              <a:t>1:1</a:t>
            </a:r>
          </a:p>
        </p:txBody>
      </p:sp>
      <p:sp>
        <p:nvSpPr>
          <p:cNvPr id="8" name="Title 7">
            <a:extLst>
              <a:ext uri="{FF2B5EF4-FFF2-40B4-BE49-F238E27FC236}">
                <a16:creationId xmlns:a16="http://schemas.microsoft.com/office/drawing/2014/main" id="{A893A6CC-A40E-4FB9-9A5B-E3672A390750}"/>
              </a:ext>
            </a:extLst>
          </p:cNvPr>
          <p:cNvSpPr>
            <a:spLocks noGrp="1"/>
          </p:cNvSpPr>
          <p:nvPr>
            <p:ph type="title"/>
          </p:nvPr>
        </p:nvSpPr>
        <p:spPr/>
        <p:txBody>
          <a:bodyPr/>
          <a:lstStyle/>
          <a:p>
            <a:r>
              <a:rPr lang="en-US" dirty="0"/>
              <a:t>When David had returned from the slaughter of the Amalekites</a:t>
            </a:r>
          </a:p>
        </p:txBody>
      </p:sp>
    </p:spTree>
    <p:extLst>
      <p:ext uri="{BB962C8B-B14F-4D97-AF65-F5344CB8AC3E}">
        <p14:creationId xmlns:p14="http://schemas.microsoft.com/office/powerpoint/2010/main" val="1597370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B00D559-8669-48D3-AE1A-18AC2E5AAB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2" name="Text Placeholder 1"/>
          <p:cNvSpPr>
            <a:spLocks noGrp="1"/>
          </p:cNvSpPr>
          <p:nvPr>
            <p:ph type="body" sz="quarter" idx="10"/>
          </p:nvPr>
        </p:nvSpPr>
        <p:spPr/>
        <p:txBody>
          <a:bodyPr/>
          <a:lstStyle/>
          <a:p>
            <a:r>
              <a:rPr lang="en-US" dirty="0"/>
              <a:t>Northern slopes of Mount Gilboa (aerial view from the east)</a:t>
            </a:r>
          </a:p>
        </p:txBody>
      </p:sp>
      <p:sp>
        <p:nvSpPr>
          <p:cNvPr id="3" name="Text Placeholder 2"/>
          <p:cNvSpPr>
            <a:spLocks noGrp="1"/>
          </p:cNvSpPr>
          <p:nvPr>
            <p:ph type="body" sz="quarter" idx="12"/>
          </p:nvPr>
        </p:nvSpPr>
        <p:spPr/>
        <p:txBody>
          <a:bodyPr/>
          <a:lstStyle/>
          <a:p>
            <a:r>
              <a:rPr lang="en-US" dirty="0"/>
              <a:t>1:21</a:t>
            </a:r>
          </a:p>
        </p:txBody>
      </p:sp>
      <p:sp>
        <p:nvSpPr>
          <p:cNvPr id="4" name="Title 3"/>
          <p:cNvSpPr>
            <a:spLocks noGrp="1"/>
          </p:cNvSpPr>
          <p:nvPr>
            <p:ph type="title"/>
          </p:nvPr>
        </p:nvSpPr>
        <p:spPr/>
        <p:txBody>
          <a:bodyPr/>
          <a:lstStyle/>
          <a:p>
            <a:r>
              <a:rPr lang="en-US" dirty="0"/>
              <a:t>You mountains of </a:t>
            </a:r>
            <a:r>
              <a:rPr lang="en-US" dirty="0" err="1"/>
              <a:t>Gilboa</a:t>
            </a:r>
            <a:r>
              <a:rPr lang="en-US" dirty="0"/>
              <a:t>, let there be no dew nor rain upon you</a:t>
            </a:r>
          </a:p>
        </p:txBody>
      </p:sp>
    </p:spTree>
    <p:extLst>
      <p:ext uri="{BB962C8B-B14F-4D97-AF65-F5344CB8AC3E}">
        <p14:creationId xmlns:p14="http://schemas.microsoft.com/office/powerpoint/2010/main" val="383048940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Morning dew on green plants at Socoh</a:t>
            </a:r>
          </a:p>
        </p:txBody>
      </p:sp>
      <p:sp>
        <p:nvSpPr>
          <p:cNvPr id="3" name="Text Placeholder 2"/>
          <p:cNvSpPr>
            <a:spLocks noGrp="1"/>
          </p:cNvSpPr>
          <p:nvPr>
            <p:ph type="body" sz="quarter" idx="12"/>
          </p:nvPr>
        </p:nvSpPr>
        <p:spPr/>
        <p:txBody>
          <a:bodyPr/>
          <a:lstStyle/>
          <a:p>
            <a:r>
              <a:rPr lang="en-US" dirty="0"/>
              <a:t>1:21</a:t>
            </a:r>
          </a:p>
        </p:txBody>
      </p:sp>
      <p:sp>
        <p:nvSpPr>
          <p:cNvPr id="4" name="Title 3"/>
          <p:cNvSpPr>
            <a:spLocks noGrp="1"/>
          </p:cNvSpPr>
          <p:nvPr>
            <p:ph type="title"/>
          </p:nvPr>
        </p:nvSpPr>
        <p:spPr/>
        <p:txBody>
          <a:bodyPr/>
          <a:lstStyle/>
          <a:p>
            <a:r>
              <a:rPr lang="en-US" dirty="0"/>
              <a:t>You mountains of </a:t>
            </a:r>
            <a:r>
              <a:rPr lang="en-US" dirty="0" err="1"/>
              <a:t>Gilboa</a:t>
            </a:r>
            <a:r>
              <a:rPr lang="en-US" dirty="0"/>
              <a:t>, let there be no dew nor rain upon you</a:t>
            </a:r>
          </a:p>
        </p:txBody>
      </p:sp>
      <p:pic>
        <p:nvPicPr>
          <p:cNvPr id="4098" name="Picture 2" descr="C:\Users\Kris\Documents\Bolen\PCB size\Mark IBEX 2019-pcb\Cultural\Dew on plants, mjb1902271342.jpg"/>
          <p:cNvPicPr>
            <a:picLocks noChangeAspect="1" noChangeArrowheads="1"/>
          </p:cNvPicPr>
          <p:nvPr/>
        </p:nvPicPr>
        <p:blipFill rotWithShape="1">
          <a:blip r:embed="rId3">
            <a:extLst>
              <a:ext uri="{28A0092B-C50C-407E-A947-70E740481C1C}">
                <a14:useLocalDpi xmlns:a14="http://schemas.microsoft.com/office/drawing/2010/main" val="0"/>
              </a:ext>
            </a:extLst>
          </a:blip>
          <a:srcRect l="832"/>
          <a:stretch/>
        </p:blipFill>
        <p:spPr bwMode="auto">
          <a:xfrm>
            <a:off x="0" y="369332"/>
            <a:ext cx="9144000" cy="61503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927381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Rain and a rainbow over the Jezreel Valley (from the southwest)</a:t>
            </a:r>
          </a:p>
        </p:txBody>
      </p:sp>
      <p:sp>
        <p:nvSpPr>
          <p:cNvPr id="3" name="Text Placeholder 2"/>
          <p:cNvSpPr>
            <a:spLocks noGrp="1"/>
          </p:cNvSpPr>
          <p:nvPr>
            <p:ph type="body" sz="quarter" idx="12"/>
          </p:nvPr>
        </p:nvSpPr>
        <p:spPr/>
        <p:txBody>
          <a:bodyPr/>
          <a:lstStyle/>
          <a:p>
            <a:r>
              <a:rPr lang="en-US" dirty="0"/>
              <a:t>1:21</a:t>
            </a:r>
          </a:p>
        </p:txBody>
      </p:sp>
      <p:sp>
        <p:nvSpPr>
          <p:cNvPr id="4" name="Title 3"/>
          <p:cNvSpPr>
            <a:spLocks noGrp="1"/>
          </p:cNvSpPr>
          <p:nvPr>
            <p:ph type="title"/>
          </p:nvPr>
        </p:nvSpPr>
        <p:spPr/>
        <p:txBody>
          <a:bodyPr/>
          <a:lstStyle/>
          <a:p>
            <a:r>
              <a:rPr lang="en-US" dirty="0"/>
              <a:t>You mountains of </a:t>
            </a:r>
            <a:r>
              <a:rPr lang="en-US" dirty="0" err="1"/>
              <a:t>Gilboa</a:t>
            </a:r>
            <a:r>
              <a:rPr lang="en-US" dirty="0"/>
              <a:t>, let there be no dew nor rain upon you</a:t>
            </a:r>
          </a:p>
        </p:txBody>
      </p:sp>
      <p:pic>
        <p:nvPicPr>
          <p:cNvPr id="5122" name="Picture 2" descr="C:\Users\Kris\Documents\Bolen\01b PLBL, PCB size\02 Samaria and the Center\Jezreel Valley\Jezreel Valley from Muhraqa with rainbow, tb011006350.jpg"/>
          <p:cNvPicPr>
            <a:picLocks noChangeAspect="1" noChangeArrowheads="1"/>
          </p:cNvPicPr>
          <p:nvPr/>
        </p:nvPicPr>
        <p:blipFill rotWithShape="1">
          <a:blip r:embed="rId3">
            <a:extLst>
              <a:ext uri="{28A0092B-C50C-407E-A947-70E740481C1C}">
                <a14:useLocalDpi xmlns:a14="http://schemas.microsoft.com/office/drawing/2010/main" val="0"/>
              </a:ext>
            </a:extLst>
          </a:blip>
          <a:srcRect l="114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705023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PCB size\19 Persia-pcb\National Museum of Iran\Shield, bronze, from Lorestan, 1st millennium BC, tb0514183990.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0" y="328613"/>
            <a:ext cx="9144000" cy="619918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Bronze shield, from </a:t>
            </a:r>
            <a:r>
              <a:rPr lang="en-US" dirty="0" err="1"/>
              <a:t>Lorestan</a:t>
            </a:r>
            <a:r>
              <a:rPr lang="en-US" dirty="0"/>
              <a:t>, early 1st millennium BC</a:t>
            </a:r>
          </a:p>
        </p:txBody>
      </p:sp>
      <p:sp>
        <p:nvSpPr>
          <p:cNvPr id="3" name="Text Placeholder 2"/>
          <p:cNvSpPr>
            <a:spLocks noGrp="1"/>
          </p:cNvSpPr>
          <p:nvPr>
            <p:ph type="body" sz="quarter" idx="12"/>
          </p:nvPr>
        </p:nvSpPr>
        <p:spPr/>
        <p:txBody>
          <a:bodyPr/>
          <a:lstStyle/>
          <a:p>
            <a:r>
              <a:rPr lang="en-US" dirty="0"/>
              <a:t>1:21</a:t>
            </a:r>
          </a:p>
        </p:txBody>
      </p:sp>
      <p:sp>
        <p:nvSpPr>
          <p:cNvPr id="4" name="Title 3"/>
          <p:cNvSpPr>
            <a:spLocks noGrp="1"/>
          </p:cNvSpPr>
          <p:nvPr>
            <p:ph type="title"/>
          </p:nvPr>
        </p:nvSpPr>
        <p:spPr/>
        <p:txBody>
          <a:bodyPr/>
          <a:lstStyle/>
          <a:p>
            <a:r>
              <a:rPr lang="en-US" dirty="0"/>
              <a:t>For there the shield of the mighty was defiled</a:t>
            </a:r>
          </a:p>
        </p:txBody>
      </p:sp>
    </p:spTree>
    <p:extLst>
      <p:ext uri="{BB962C8B-B14F-4D97-AF65-F5344CB8AC3E}">
        <p14:creationId xmlns:p14="http://schemas.microsoft.com/office/powerpoint/2010/main" val="118401547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musicians and shield bearers, from Sennacherib’s palace in Nineveh, 7th century BC</a:t>
            </a:r>
          </a:p>
        </p:txBody>
      </p:sp>
      <p:sp>
        <p:nvSpPr>
          <p:cNvPr id="3" name="Text Placeholder 2"/>
          <p:cNvSpPr>
            <a:spLocks noGrp="1"/>
          </p:cNvSpPr>
          <p:nvPr>
            <p:ph type="body" sz="quarter" idx="12"/>
          </p:nvPr>
        </p:nvSpPr>
        <p:spPr/>
        <p:txBody>
          <a:bodyPr/>
          <a:lstStyle/>
          <a:p>
            <a:r>
              <a:rPr lang="en-US" dirty="0"/>
              <a:t>1:21</a:t>
            </a:r>
          </a:p>
        </p:txBody>
      </p:sp>
      <p:sp>
        <p:nvSpPr>
          <p:cNvPr id="4" name="Title 3"/>
          <p:cNvSpPr>
            <a:spLocks noGrp="1"/>
          </p:cNvSpPr>
          <p:nvPr>
            <p:ph type="title"/>
          </p:nvPr>
        </p:nvSpPr>
        <p:spPr/>
        <p:txBody>
          <a:bodyPr/>
          <a:lstStyle/>
          <a:p>
            <a:r>
              <a:rPr lang="en-US" dirty="0"/>
              <a:t>For there the shield of the mighty was defiled</a:t>
            </a:r>
          </a:p>
        </p:txBody>
      </p:sp>
      <p:pic>
        <p:nvPicPr>
          <p:cNvPr id="6" name="Picture 5" descr="Nineveh palace, musicians and shield bearers, adr070512614-001.jpg"/>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b="4268"/>
          <a:stretch/>
        </p:blipFill>
        <p:spPr>
          <a:xfrm>
            <a:off x="-9278" y="547570"/>
            <a:ext cx="9162557" cy="5762860"/>
          </a:xfrm>
          <a:prstGeom prst="rect">
            <a:avLst/>
          </a:prstGeom>
        </p:spPr>
      </p:pic>
    </p:spTree>
    <p:extLst>
      <p:ext uri="{BB962C8B-B14F-4D97-AF65-F5344CB8AC3E}">
        <p14:creationId xmlns:p14="http://schemas.microsoft.com/office/powerpoint/2010/main" val="115170539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4 0Adds 2012\19 Museum\US Museums\Boston MFA-pcb\Egypt\Deir el-Bersha, Governor Djehutynakht tomb, procession of soldiers, 11th-12th dynasty, adr1711203098.jpg"/>
          <p:cNvPicPr>
            <a:picLocks noChangeAspect="1" noChangeArrowheads="1"/>
          </p:cNvPicPr>
          <p:nvPr/>
        </p:nvPicPr>
        <p:blipFill rotWithShape="1">
          <a:blip r:embed="rId3">
            <a:extLst>
              <a:ext uri="{28A0092B-C50C-407E-A947-70E740481C1C}">
                <a14:useLocalDpi xmlns:a14="http://schemas.microsoft.com/office/drawing/2010/main" val="0"/>
              </a:ext>
            </a:extLst>
          </a:blip>
          <a:srcRect b="9612"/>
          <a:stretch/>
        </p:blipFill>
        <p:spPr bwMode="auto">
          <a:xfrm>
            <a:off x="0" y="80963"/>
            <a:ext cx="9144000" cy="677703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Procession of soldiers, from the tomb of </a:t>
            </a:r>
            <a:r>
              <a:rPr lang="en-US" dirty="0" err="1"/>
              <a:t>Djehutynakht</a:t>
            </a:r>
            <a:r>
              <a:rPr lang="en-US" dirty="0"/>
              <a:t> at </a:t>
            </a:r>
            <a:r>
              <a:rPr lang="en-US" dirty="0" err="1"/>
              <a:t>Deir</a:t>
            </a:r>
            <a:r>
              <a:rPr lang="en-US" dirty="0"/>
              <a:t> el-</a:t>
            </a:r>
            <a:r>
              <a:rPr lang="en-US" dirty="0" err="1"/>
              <a:t>Bersha</a:t>
            </a:r>
            <a:r>
              <a:rPr lang="en-US" dirty="0"/>
              <a:t>, circa 1900 BC</a:t>
            </a:r>
          </a:p>
        </p:txBody>
      </p:sp>
      <p:sp>
        <p:nvSpPr>
          <p:cNvPr id="3" name="Text Placeholder 2"/>
          <p:cNvSpPr>
            <a:spLocks noGrp="1"/>
          </p:cNvSpPr>
          <p:nvPr>
            <p:ph type="body" sz="quarter" idx="12"/>
          </p:nvPr>
        </p:nvSpPr>
        <p:spPr/>
        <p:txBody>
          <a:bodyPr/>
          <a:lstStyle/>
          <a:p>
            <a:r>
              <a:rPr lang="en-US" dirty="0"/>
              <a:t>1:21</a:t>
            </a:r>
          </a:p>
        </p:txBody>
      </p:sp>
      <p:sp>
        <p:nvSpPr>
          <p:cNvPr id="4" name="Title 3"/>
          <p:cNvSpPr>
            <a:spLocks noGrp="1"/>
          </p:cNvSpPr>
          <p:nvPr>
            <p:ph type="title"/>
          </p:nvPr>
        </p:nvSpPr>
        <p:spPr/>
        <p:txBody>
          <a:bodyPr/>
          <a:lstStyle/>
          <a:p>
            <a:r>
              <a:rPr lang="en-US" dirty="0"/>
              <a:t>For there the shield of the mighty was defiled</a:t>
            </a:r>
          </a:p>
        </p:txBody>
      </p:sp>
    </p:spTree>
    <p:extLst>
      <p:ext uri="{BB962C8B-B14F-4D97-AF65-F5344CB8AC3E}">
        <p14:creationId xmlns:p14="http://schemas.microsoft.com/office/powerpoint/2010/main" val="384261589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green, sitting, table, food&#10;&#10;Description automatically generated">
            <a:extLst>
              <a:ext uri="{FF2B5EF4-FFF2-40B4-BE49-F238E27FC236}">
                <a16:creationId xmlns:a16="http://schemas.microsoft.com/office/drawing/2014/main" id="{3CFC1EB6-1CD9-41CA-96D1-D39377EE6103}"/>
              </a:ext>
            </a:extLst>
          </p:cNvPr>
          <p:cNvPicPr>
            <a:picLocks noChangeAspect="1"/>
          </p:cNvPicPr>
          <p:nvPr/>
        </p:nvPicPr>
        <p:blipFill rotWithShape="1">
          <a:blip r:embed="rId3">
            <a:extLst>
              <a:ext uri="{28A0092B-C50C-407E-A947-70E740481C1C}">
                <a14:useLocalDpi xmlns:a14="http://schemas.microsoft.com/office/drawing/2010/main" val="0"/>
              </a:ext>
            </a:extLst>
          </a:blip>
          <a:srcRect t="16" b="2709"/>
          <a:stretch/>
        </p:blipFill>
        <p:spPr>
          <a:xfrm>
            <a:off x="785939" y="0"/>
            <a:ext cx="7567169" cy="6858000"/>
          </a:xfrm>
          <a:prstGeom prst="rect">
            <a:avLst/>
          </a:prstGeom>
        </p:spPr>
      </p:pic>
      <p:sp>
        <p:nvSpPr>
          <p:cNvPr id="2" name="Text Placeholder 1"/>
          <p:cNvSpPr>
            <a:spLocks noGrp="1"/>
          </p:cNvSpPr>
          <p:nvPr>
            <p:ph type="body" sz="quarter" idx="10"/>
          </p:nvPr>
        </p:nvSpPr>
        <p:spPr/>
        <p:txBody>
          <a:bodyPr/>
          <a:lstStyle/>
          <a:p>
            <a:r>
              <a:rPr lang="en-US" dirty="0"/>
              <a:t>Bronze shield from the northwest palace in Nimrud, 9th–8th centuries</a:t>
            </a:r>
          </a:p>
        </p:txBody>
      </p:sp>
      <p:sp>
        <p:nvSpPr>
          <p:cNvPr id="3" name="Text Placeholder 2"/>
          <p:cNvSpPr>
            <a:spLocks noGrp="1"/>
          </p:cNvSpPr>
          <p:nvPr>
            <p:ph type="body" sz="quarter" idx="12"/>
          </p:nvPr>
        </p:nvSpPr>
        <p:spPr/>
        <p:txBody>
          <a:bodyPr/>
          <a:lstStyle/>
          <a:p>
            <a:r>
              <a:rPr lang="en-US" dirty="0"/>
              <a:t>1:21</a:t>
            </a:r>
          </a:p>
        </p:txBody>
      </p:sp>
      <p:sp>
        <p:nvSpPr>
          <p:cNvPr id="4" name="Title 3"/>
          <p:cNvSpPr>
            <a:spLocks noGrp="1"/>
          </p:cNvSpPr>
          <p:nvPr>
            <p:ph type="title"/>
          </p:nvPr>
        </p:nvSpPr>
        <p:spPr/>
        <p:txBody>
          <a:bodyPr/>
          <a:lstStyle/>
          <a:p>
            <a:r>
              <a:rPr lang="en-US" dirty="0"/>
              <a:t>The shield of Saul, not anointed with oil</a:t>
            </a:r>
          </a:p>
        </p:txBody>
      </p:sp>
    </p:spTree>
    <p:extLst>
      <p:ext uri="{BB962C8B-B14F-4D97-AF65-F5344CB8AC3E}">
        <p14:creationId xmlns:p14="http://schemas.microsoft.com/office/powerpoint/2010/main" val="78171411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Archers depicted on the Lachish reliefs, from Nineveh, 7th century BC</a:t>
            </a:r>
          </a:p>
        </p:txBody>
      </p:sp>
      <p:sp>
        <p:nvSpPr>
          <p:cNvPr id="3" name="Text Placeholder 2"/>
          <p:cNvSpPr>
            <a:spLocks noGrp="1"/>
          </p:cNvSpPr>
          <p:nvPr>
            <p:ph type="body" sz="quarter" idx="12"/>
          </p:nvPr>
        </p:nvSpPr>
        <p:spPr/>
        <p:txBody>
          <a:bodyPr/>
          <a:lstStyle/>
          <a:p>
            <a:r>
              <a:rPr lang="en-US" dirty="0"/>
              <a:t>1:22</a:t>
            </a:r>
          </a:p>
        </p:txBody>
      </p:sp>
      <p:sp>
        <p:nvSpPr>
          <p:cNvPr id="4" name="Title 3"/>
          <p:cNvSpPr>
            <a:spLocks noGrp="1"/>
          </p:cNvSpPr>
          <p:nvPr>
            <p:ph type="title"/>
          </p:nvPr>
        </p:nvSpPr>
        <p:spPr/>
        <p:txBody>
          <a:bodyPr/>
          <a:lstStyle/>
          <a:p>
            <a:r>
              <a:rPr lang="en-US" dirty="0"/>
              <a:t>The bow of Jonathan did not turn back from the blood of the slain</a:t>
            </a:r>
          </a:p>
        </p:txBody>
      </p:sp>
      <p:pic>
        <p:nvPicPr>
          <p:cNvPr id="5" name="Picture 4" descr="Lachish reliefs, panel 5, archers, tb112004290.jpg"/>
          <p:cNvPicPr>
            <a:picLocks noChangeAspect="1"/>
          </p:cNvPicPr>
          <p:nvPr/>
        </p:nvPicPr>
        <p:blipFill rotWithShape="1">
          <a:blip r:embed="rId3" cstate="print">
            <a:extLst>
              <a:ext uri="{28A0092B-C50C-407E-A947-70E740481C1C}">
                <a14:useLocalDpi xmlns:a14="http://schemas.microsoft.com/office/drawing/2010/main" val="0"/>
              </a:ext>
            </a:extLst>
          </a:blip>
          <a:srcRect l="5412" b="4330"/>
          <a:stretch/>
        </p:blipFill>
        <p:spPr>
          <a:xfrm>
            <a:off x="0" y="369332"/>
            <a:ext cx="9144000" cy="6150339"/>
          </a:xfrm>
          <a:prstGeom prst="rect">
            <a:avLst/>
          </a:prstGeom>
        </p:spPr>
      </p:pic>
    </p:spTree>
    <p:extLst>
      <p:ext uri="{BB962C8B-B14F-4D97-AF65-F5344CB8AC3E}">
        <p14:creationId xmlns:p14="http://schemas.microsoft.com/office/powerpoint/2010/main" val="402027561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imrud, Palace, alabaster relief of Tiglath-pileser III with bow, adr070512641.jpg"/>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val="0"/>
              </a:ext>
            </a:extLst>
          </a:blip>
          <a:srcRect t="11833" b="10663"/>
          <a:stretch/>
        </p:blipFill>
        <p:spPr>
          <a:xfrm>
            <a:off x="1289686" y="369332"/>
            <a:ext cx="6564628" cy="6159636"/>
          </a:xfrm>
          <a:prstGeom prst="rect">
            <a:avLst/>
          </a:prstGeom>
        </p:spPr>
      </p:pic>
      <p:sp>
        <p:nvSpPr>
          <p:cNvPr id="2" name="Text Placeholder 1"/>
          <p:cNvSpPr>
            <a:spLocks noGrp="1"/>
          </p:cNvSpPr>
          <p:nvPr>
            <p:ph type="body" sz="quarter" idx="10"/>
          </p:nvPr>
        </p:nvSpPr>
        <p:spPr/>
        <p:txBody>
          <a:bodyPr/>
          <a:lstStyle/>
          <a:p>
            <a:r>
              <a:rPr lang="en-US" dirty="0"/>
              <a:t>Relief of Tiglath-pileser III with a bow, from the palace at Nimrud, 8th century BC</a:t>
            </a:r>
          </a:p>
        </p:txBody>
      </p:sp>
      <p:sp>
        <p:nvSpPr>
          <p:cNvPr id="3" name="Text Placeholder 2"/>
          <p:cNvSpPr>
            <a:spLocks noGrp="1"/>
          </p:cNvSpPr>
          <p:nvPr>
            <p:ph type="body" sz="quarter" idx="12"/>
          </p:nvPr>
        </p:nvSpPr>
        <p:spPr/>
        <p:txBody>
          <a:bodyPr/>
          <a:lstStyle/>
          <a:p>
            <a:r>
              <a:rPr lang="en-US" dirty="0"/>
              <a:t>1:22</a:t>
            </a:r>
          </a:p>
        </p:txBody>
      </p:sp>
      <p:sp>
        <p:nvSpPr>
          <p:cNvPr id="4" name="Title 3"/>
          <p:cNvSpPr>
            <a:spLocks noGrp="1"/>
          </p:cNvSpPr>
          <p:nvPr>
            <p:ph type="title"/>
          </p:nvPr>
        </p:nvSpPr>
        <p:spPr/>
        <p:txBody>
          <a:bodyPr/>
          <a:lstStyle/>
          <a:p>
            <a:r>
              <a:rPr lang="en-US" dirty="0"/>
              <a:t>The bow of Jonathan did not turn back from the blood of the slain</a:t>
            </a:r>
          </a:p>
        </p:txBody>
      </p:sp>
    </p:spTree>
    <p:extLst>
      <p:ext uri="{BB962C8B-B14F-4D97-AF65-F5344CB8AC3E}">
        <p14:creationId xmlns:p14="http://schemas.microsoft.com/office/powerpoint/2010/main" val="235714306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Asiatic soldiers pierced by an arrow, reign of Amenhotep II, circa 1425 BC</a:t>
            </a:r>
          </a:p>
        </p:txBody>
      </p:sp>
      <p:sp>
        <p:nvSpPr>
          <p:cNvPr id="3" name="Text Placeholder 2"/>
          <p:cNvSpPr>
            <a:spLocks noGrp="1"/>
          </p:cNvSpPr>
          <p:nvPr>
            <p:ph type="body" sz="quarter" idx="12"/>
          </p:nvPr>
        </p:nvSpPr>
        <p:spPr/>
        <p:txBody>
          <a:bodyPr/>
          <a:lstStyle/>
          <a:p>
            <a:r>
              <a:rPr lang="en-US" dirty="0"/>
              <a:t>1:22</a:t>
            </a:r>
          </a:p>
        </p:txBody>
      </p:sp>
      <p:sp>
        <p:nvSpPr>
          <p:cNvPr id="4" name="Title 3"/>
          <p:cNvSpPr>
            <a:spLocks noGrp="1"/>
          </p:cNvSpPr>
          <p:nvPr>
            <p:ph type="title"/>
          </p:nvPr>
        </p:nvSpPr>
        <p:spPr/>
        <p:txBody>
          <a:bodyPr/>
          <a:lstStyle/>
          <a:p>
            <a:r>
              <a:rPr lang="en-US" dirty="0"/>
              <a:t>The bow of Jonathan did not turn back from the blood of the slain</a:t>
            </a:r>
          </a:p>
        </p:txBody>
      </p:sp>
      <p:pic>
        <p:nvPicPr>
          <p:cNvPr id="7171" name="Picture 3" descr="C:\Users\Kris\Documents\Bolen\El-Asasif, Asiatic soldiers trampled by royal chariot, reign of Amenhotep II perhaps, enemy dead, killed met5447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41832"/>
            <a:ext cx="9144000" cy="497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37148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PLBL\05 Negev and the Wilderness\Western Negev\Ziklag, Tel Sera view west to Gerar, Tel Haror, tb05070137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 y="-278"/>
            <a:ext cx="9144741" cy="6858556"/>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8">
            <a:extLst>
              <a:ext uri="{FF2B5EF4-FFF2-40B4-BE49-F238E27FC236}">
                <a16:creationId xmlns:a16="http://schemas.microsoft.com/office/drawing/2014/main" id="{31543E89-3C77-44FD-92EC-AEB6535F8A69}"/>
              </a:ext>
            </a:extLst>
          </p:cNvPr>
          <p:cNvSpPr>
            <a:spLocks noGrp="1"/>
          </p:cNvSpPr>
          <p:nvPr>
            <p:ph type="body" sz="quarter" idx="10"/>
          </p:nvPr>
        </p:nvSpPr>
        <p:spPr/>
        <p:txBody>
          <a:bodyPr/>
          <a:lstStyle/>
          <a:p>
            <a:r>
              <a:rPr lang="en-US" dirty="0"/>
              <a:t>View toward Gerar from Ziklag (from the east)</a:t>
            </a:r>
          </a:p>
        </p:txBody>
      </p:sp>
      <p:sp>
        <p:nvSpPr>
          <p:cNvPr id="10" name="Text Placeholder 9">
            <a:extLst>
              <a:ext uri="{FF2B5EF4-FFF2-40B4-BE49-F238E27FC236}">
                <a16:creationId xmlns:a16="http://schemas.microsoft.com/office/drawing/2014/main" id="{CA0E7326-A5E6-467D-BF59-A957D94395F7}"/>
              </a:ext>
            </a:extLst>
          </p:cNvPr>
          <p:cNvSpPr>
            <a:spLocks noGrp="1"/>
          </p:cNvSpPr>
          <p:nvPr>
            <p:ph type="body" sz="quarter" idx="12"/>
          </p:nvPr>
        </p:nvSpPr>
        <p:spPr/>
        <p:txBody>
          <a:bodyPr/>
          <a:lstStyle/>
          <a:p>
            <a:r>
              <a:rPr lang="en-US" dirty="0"/>
              <a:t>1:1</a:t>
            </a:r>
          </a:p>
        </p:txBody>
      </p:sp>
      <p:sp>
        <p:nvSpPr>
          <p:cNvPr id="8" name="Title 7">
            <a:extLst>
              <a:ext uri="{FF2B5EF4-FFF2-40B4-BE49-F238E27FC236}">
                <a16:creationId xmlns:a16="http://schemas.microsoft.com/office/drawing/2014/main" id="{6EDE2334-DDA9-4087-8B76-B5B40833DF43}"/>
              </a:ext>
            </a:extLst>
          </p:cNvPr>
          <p:cNvSpPr>
            <a:spLocks noGrp="1"/>
          </p:cNvSpPr>
          <p:nvPr>
            <p:ph type="title"/>
          </p:nvPr>
        </p:nvSpPr>
        <p:spPr/>
        <p:txBody>
          <a:bodyPr/>
          <a:lstStyle/>
          <a:p>
            <a:r>
              <a:rPr lang="en-US" dirty="0"/>
              <a:t>When David had returned from the slaughter of the Amalekites</a:t>
            </a:r>
          </a:p>
        </p:txBody>
      </p:sp>
    </p:spTree>
    <p:extLst>
      <p:ext uri="{BB962C8B-B14F-4D97-AF65-F5344CB8AC3E}">
        <p14:creationId xmlns:p14="http://schemas.microsoft.com/office/powerpoint/2010/main" val="398161743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Dagger, from </a:t>
            </a:r>
            <a:r>
              <a:rPr lang="en-US" dirty="0" err="1"/>
              <a:t>Lorestan</a:t>
            </a:r>
            <a:r>
              <a:rPr lang="en-US" dirty="0"/>
              <a:t>, 2nd millennium BC</a:t>
            </a:r>
          </a:p>
        </p:txBody>
      </p:sp>
      <p:sp>
        <p:nvSpPr>
          <p:cNvPr id="3" name="Text Placeholder 2"/>
          <p:cNvSpPr>
            <a:spLocks noGrp="1"/>
          </p:cNvSpPr>
          <p:nvPr>
            <p:ph type="body" sz="quarter" idx="12"/>
          </p:nvPr>
        </p:nvSpPr>
        <p:spPr/>
        <p:txBody>
          <a:bodyPr/>
          <a:lstStyle/>
          <a:p>
            <a:r>
              <a:rPr lang="en-US" dirty="0"/>
              <a:t>1:22</a:t>
            </a:r>
          </a:p>
        </p:txBody>
      </p:sp>
      <p:sp>
        <p:nvSpPr>
          <p:cNvPr id="4" name="Title 3"/>
          <p:cNvSpPr>
            <a:spLocks noGrp="1"/>
          </p:cNvSpPr>
          <p:nvPr>
            <p:ph type="title"/>
          </p:nvPr>
        </p:nvSpPr>
        <p:spPr/>
        <p:txBody>
          <a:bodyPr/>
          <a:lstStyle/>
          <a:p>
            <a:r>
              <a:rPr lang="en-US" dirty="0"/>
              <a:t>And the sword of Saul did not return empty</a:t>
            </a:r>
          </a:p>
        </p:txBody>
      </p:sp>
      <p:pic>
        <p:nvPicPr>
          <p:cNvPr id="8194" name="Picture 2" descr="C:\Users\Kris\Documents\Bolen\PCB size\19 Persia-pcb\Susa Museum\Dagger, from Lorestan, 2nd millennium BC, tb050818242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71613"/>
            <a:ext cx="9144000" cy="3913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046190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a:t>Bronze sword, probably from central Europe, 13th century BC</a:t>
            </a:r>
          </a:p>
        </p:txBody>
      </p:sp>
      <p:sp>
        <p:nvSpPr>
          <p:cNvPr id="8" name="Text Placeholder 7"/>
          <p:cNvSpPr>
            <a:spLocks noGrp="1"/>
          </p:cNvSpPr>
          <p:nvPr>
            <p:ph type="body" sz="quarter" idx="12"/>
          </p:nvPr>
        </p:nvSpPr>
        <p:spPr/>
        <p:txBody>
          <a:bodyPr/>
          <a:lstStyle/>
          <a:p>
            <a:r>
              <a:rPr lang="en-US" dirty="0"/>
              <a:t>1:22</a:t>
            </a:r>
          </a:p>
        </p:txBody>
      </p:sp>
      <p:sp>
        <p:nvSpPr>
          <p:cNvPr id="3" name="Title 2"/>
          <p:cNvSpPr>
            <a:spLocks noGrp="1"/>
          </p:cNvSpPr>
          <p:nvPr>
            <p:ph type="title"/>
          </p:nvPr>
        </p:nvSpPr>
        <p:spPr/>
        <p:txBody>
          <a:bodyPr/>
          <a:lstStyle/>
          <a:p>
            <a:r>
              <a:rPr lang="en-US" dirty="0"/>
              <a:t>And the sword of Saul did not return empty</a:t>
            </a:r>
          </a:p>
        </p:txBody>
      </p:sp>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08642"/>
            <a:ext cx="9144000" cy="5439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909992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ris\Documents\Bolen\04 0Adds 2012\19 Museum\Rome Museums\Capitoline Museum\Palazzo Nuovo\Capitoline Galatian, known as Dying Gaul, 1st c BC copy of 230-220 BC monument statue erected by Attalus I, from Gardens of Sallust in Rome, tb0514179918.jpg"/>
          <p:cNvPicPr>
            <a:picLocks noChangeAspect="1" noChangeArrowheads="1"/>
          </p:cNvPicPr>
          <p:nvPr/>
        </p:nvPicPr>
        <p:blipFill rotWithShape="1">
          <a:blip r:embed="rId3">
            <a:extLst>
              <a:ext uri="{28A0092B-C50C-407E-A947-70E740481C1C}">
                <a14:useLocalDpi xmlns:a14="http://schemas.microsoft.com/office/drawing/2010/main" val="0"/>
              </a:ext>
            </a:extLst>
          </a:blip>
          <a:srcRect r="2939"/>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 of a wounded and dying Gaul, 1st century BC</a:t>
            </a:r>
          </a:p>
        </p:txBody>
      </p:sp>
      <p:sp>
        <p:nvSpPr>
          <p:cNvPr id="3" name="Text Placeholder 2"/>
          <p:cNvSpPr>
            <a:spLocks noGrp="1"/>
          </p:cNvSpPr>
          <p:nvPr>
            <p:ph type="body" sz="quarter" idx="12"/>
          </p:nvPr>
        </p:nvSpPr>
        <p:spPr/>
        <p:txBody>
          <a:bodyPr/>
          <a:lstStyle/>
          <a:p>
            <a:r>
              <a:rPr lang="en-US" dirty="0"/>
              <a:t>1:22</a:t>
            </a:r>
          </a:p>
        </p:txBody>
      </p:sp>
      <p:sp>
        <p:nvSpPr>
          <p:cNvPr id="4" name="Title 3"/>
          <p:cNvSpPr>
            <a:spLocks noGrp="1"/>
          </p:cNvSpPr>
          <p:nvPr>
            <p:ph type="title"/>
          </p:nvPr>
        </p:nvSpPr>
        <p:spPr/>
        <p:txBody>
          <a:bodyPr/>
          <a:lstStyle/>
          <a:p>
            <a:r>
              <a:rPr lang="en-US" dirty="0"/>
              <a:t>And the sword of Saul did not return empty</a:t>
            </a:r>
          </a:p>
        </p:txBody>
      </p:sp>
    </p:spTree>
    <p:extLst>
      <p:ext uri="{BB962C8B-B14F-4D97-AF65-F5344CB8AC3E}">
        <p14:creationId xmlns:p14="http://schemas.microsoft.com/office/powerpoint/2010/main" val="188295670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ris\Documents\Bolen\04 0Adds 2012\19 Museum\Athens Archaeological Museum\Grave stele with bearded man and youth with dog, marble, from Athens, ca 400 BC, tb011117659.jpg"/>
          <p:cNvPicPr>
            <a:picLocks noChangeAspect="1" noChangeArrowheads="1"/>
          </p:cNvPicPr>
          <p:nvPr/>
        </p:nvPicPr>
        <p:blipFill rotWithShape="1">
          <a:blip r:embed="rId3">
            <a:extLst>
              <a:ext uri="{28A0092B-C50C-407E-A947-70E740481C1C}">
                <a14:useLocalDpi xmlns:a14="http://schemas.microsoft.com/office/drawing/2010/main" val="0"/>
              </a:ext>
            </a:extLst>
          </a:blip>
          <a:srcRect t="20950"/>
          <a:stretch/>
        </p:blipFill>
        <p:spPr bwMode="auto">
          <a:xfrm>
            <a:off x="0" y="179294"/>
            <a:ext cx="9144000" cy="6649776"/>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Grave stele with a bearded man and a youth, from Athens, circa 400 BC</a:t>
            </a:r>
          </a:p>
        </p:txBody>
      </p:sp>
      <p:sp>
        <p:nvSpPr>
          <p:cNvPr id="3" name="Text Placeholder 2"/>
          <p:cNvSpPr>
            <a:spLocks noGrp="1"/>
          </p:cNvSpPr>
          <p:nvPr>
            <p:ph type="body" sz="quarter" idx="12"/>
          </p:nvPr>
        </p:nvSpPr>
        <p:spPr/>
        <p:txBody>
          <a:bodyPr/>
          <a:lstStyle/>
          <a:p>
            <a:r>
              <a:rPr lang="en-US" dirty="0"/>
              <a:t>1:23</a:t>
            </a:r>
          </a:p>
        </p:txBody>
      </p:sp>
      <p:sp>
        <p:nvSpPr>
          <p:cNvPr id="4" name="Title 3"/>
          <p:cNvSpPr>
            <a:spLocks noGrp="1"/>
          </p:cNvSpPr>
          <p:nvPr>
            <p:ph type="title"/>
          </p:nvPr>
        </p:nvSpPr>
        <p:spPr/>
        <p:txBody>
          <a:bodyPr/>
          <a:lstStyle/>
          <a:p>
            <a:r>
              <a:rPr lang="en-US" dirty="0"/>
              <a:t>Saul and Jonathan, beloved and pleasant in life, not parted in death</a:t>
            </a:r>
          </a:p>
        </p:txBody>
      </p:sp>
    </p:spTree>
    <p:extLst>
      <p:ext uri="{BB962C8B-B14F-4D97-AF65-F5344CB8AC3E}">
        <p14:creationId xmlns:p14="http://schemas.microsoft.com/office/powerpoint/2010/main" val="75021056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3D6A48A-897A-4CA2-BCEB-198CB64D19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12064"/>
            <a:ext cx="9144000" cy="5833872"/>
          </a:xfrm>
          <a:prstGeom prst="rect">
            <a:avLst/>
          </a:prstGeom>
        </p:spPr>
      </p:pic>
      <p:sp>
        <p:nvSpPr>
          <p:cNvPr id="2" name="Text Placeholder 1"/>
          <p:cNvSpPr>
            <a:spLocks noGrp="1"/>
          </p:cNvSpPr>
          <p:nvPr>
            <p:ph type="body" sz="quarter" idx="10"/>
          </p:nvPr>
        </p:nvSpPr>
        <p:spPr/>
        <p:txBody>
          <a:bodyPr/>
          <a:lstStyle/>
          <a:p>
            <a:r>
              <a:rPr lang="en-US" dirty="0"/>
              <a:t>Steppe eagle flying over Nahal Paran</a:t>
            </a:r>
          </a:p>
        </p:txBody>
      </p:sp>
      <p:sp>
        <p:nvSpPr>
          <p:cNvPr id="3" name="Text Placeholder 2"/>
          <p:cNvSpPr>
            <a:spLocks noGrp="1"/>
          </p:cNvSpPr>
          <p:nvPr>
            <p:ph type="body" sz="quarter" idx="12"/>
          </p:nvPr>
        </p:nvSpPr>
        <p:spPr/>
        <p:txBody>
          <a:bodyPr/>
          <a:lstStyle/>
          <a:p>
            <a:r>
              <a:rPr lang="en-US" dirty="0"/>
              <a:t>1:23</a:t>
            </a:r>
          </a:p>
        </p:txBody>
      </p:sp>
      <p:sp>
        <p:nvSpPr>
          <p:cNvPr id="4" name="Title 3"/>
          <p:cNvSpPr>
            <a:spLocks noGrp="1"/>
          </p:cNvSpPr>
          <p:nvPr>
            <p:ph type="title"/>
          </p:nvPr>
        </p:nvSpPr>
        <p:spPr/>
        <p:txBody>
          <a:bodyPr/>
          <a:lstStyle/>
          <a:p>
            <a:r>
              <a:rPr lang="en-US" dirty="0"/>
              <a:t>They were swifter than eagles</a:t>
            </a:r>
          </a:p>
        </p:txBody>
      </p:sp>
    </p:spTree>
    <p:extLst>
      <p:ext uri="{BB962C8B-B14F-4D97-AF65-F5344CB8AC3E}">
        <p14:creationId xmlns:p14="http://schemas.microsoft.com/office/powerpoint/2010/main" val="91499205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statue of a person&#10;&#10;Description automatically generated">
            <a:extLst>
              <a:ext uri="{FF2B5EF4-FFF2-40B4-BE49-F238E27FC236}">
                <a16:creationId xmlns:a16="http://schemas.microsoft.com/office/drawing/2014/main" id="{87F5EB1D-6716-42A2-98E2-5DBE808F5D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9828" y="0"/>
            <a:ext cx="7324344" cy="6858000"/>
          </a:xfrm>
          <a:prstGeom prst="rect">
            <a:avLst/>
          </a:prstGeom>
        </p:spPr>
      </p:pic>
      <p:sp>
        <p:nvSpPr>
          <p:cNvPr id="2" name="Text Placeholder 1"/>
          <p:cNvSpPr>
            <a:spLocks noGrp="1"/>
          </p:cNvSpPr>
          <p:nvPr>
            <p:ph type="body" sz="quarter" idx="10"/>
          </p:nvPr>
        </p:nvSpPr>
        <p:spPr/>
        <p:txBody>
          <a:bodyPr/>
          <a:lstStyle/>
          <a:p>
            <a:r>
              <a:rPr lang="en-US" dirty="0"/>
              <a:t>Funerary stele depicting </a:t>
            </a:r>
            <a:r>
              <a:rPr lang="en-US" dirty="0" err="1"/>
              <a:t>Tarhunpiyas</a:t>
            </a:r>
            <a:r>
              <a:rPr lang="en-US" dirty="0"/>
              <a:t> holding an eagle, from </a:t>
            </a:r>
            <a:r>
              <a:rPr lang="en-US" dirty="0" err="1"/>
              <a:t>Marash</a:t>
            </a:r>
            <a:r>
              <a:rPr lang="en-US" dirty="0"/>
              <a:t>, circa 800 BC</a:t>
            </a:r>
          </a:p>
        </p:txBody>
      </p:sp>
      <p:sp>
        <p:nvSpPr>
          <p:cNvPr id="3" name="Text Placeholder 2"/>
          <p:cNvSpPr>
            <a:spLocks noGrp="1"/>
          </p:cNvSpPr>
          <p:nvPr>
            <p:ph type="body" sz="quarter" idx="12"/>
          </p:nvPr>
        </p:nvSpPr>
        <p:spPr/>
        <p:txBody>
          <a:bodyPr/>
          <a:lstStyle/>
          <a:p>
            <a:r>
              <a:rPr lang="en-US" dirty="0"/>
              <a:t>1:23</a:t>
            </a:r>
          </a:p>
        </p:txBody>
      </p:sp>
      <p:sp>
        <p:nvSpPr>
          <p:cNvPr id="4" name="Title 3"/>
          <p:cNvSpPr>
            <a:spLocks noGrp="1"/>
          </p:cNvSpPr>
          <p:nvPr>
            <p:ph type="title"/>
          </p:nvPr>
        </p:nvSpPr>
        <p:spPr/>
        <p:txBody>
          <a:bodyPr/>
          <a:lstStyle/>
          <a:p>
            <a:r>
              <a:rPr lang="en-US" dirty="0"/>
              <a:t>They were swifter than eagles</a:t>
            </a:r>
          </a:p>
        </p:txBody>
      </p:sp>
    </p:spTree>
    <p:extLst>
      <p:ext uri="{BB962C8B-B14F-4D97-AF65-F5344CB8AC3E}">
        <p14:creationId xmlns:p14="http://schemas.microsoft.com/office/powerpoint/2010/main" val="42212275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lion lying down in the dirt&#10;&#10;Description generated with very high confidence">
            <a:extLst>
              <a:ext uri="{FF2B5EF4-FFF2-40B4-BE49-F238E27FC236}">
                <a16:creationId xmlns:a16="http://schemas.microsoft.com/office/drawing/2014/main" id="{56602B76-A0D4-4838-B08A-04AF5C139A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Asiatic lion in Jerusalem</a:t>
            </a:r>
          </a:p>
        </p:txBody>
      </p:sp>
      <p:sp>
        <p:nvSpPr>
          <p:cNvPr id="3" name="Text Placeholder 2"/>
          <p:cNvSpPr>
            <a:spLocks noGrp="1"/>
          </p:cNvSpPr>
          <p:nvPr>
            <p:ph type="body" sz="quarter" idx="12"/>
          </p:nvPr>
        </p:nvSpPr>
        <p:spPr/>
        <p:txBody>
          <a:bodyPr/>
          <a:lstStyle/>
          <a:p>
            <a:r>
              <a:rPr lang="en-US" dirty="0"/>
              <a:t>1:23</a:t>
            </a:r>
          </a:p>
        </p:txBody>
      </p:sp>
      <p:sp>
        <p:nvSpPr>
          <p:cNvPr id="4" name="Title 3"/>
          <p:cNvSpPr>
            <a:spLocks noGrp="1"/>
          </p:cNvSpPr>
          <p:nvPr>
            <p:ph type="title"/>
          </p:nvPr>
        </p:nvSpPr>
        <p:spPr/>
        <p:txBody>
          <a:bodyPr/>
          <a:lstStyle/>
          <a:p>
            <a:r>
              <a:rPr lang="en-US" dirty="0"/>
              <a:t>They were stronger than lions</a:t>
            </a:r>
          </a:p>
        </p:txBody>
      </p:sp>
    </p:spTree>
    <p:extLst>
      <p:ext uri="{BB962C8B-B14F-4D97-AF65-F5344CB8AC3E}">
        <p14:creationId xmlns:p14="http://schemas.microsoft.com/office/powerpoint/2010/main" val="150545462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able, sitting, food, banana&#10;&#10;Description automatically generated">
            <a:extLst>
              <a:ext uri="{FF2B5EF4-FFF2-40B4-BE49-F238E27FC236}">
                <a16:creationId xmlns:a16="http://schemas.microsoft.com/office/drawing/2014/main" id="{F3FB0299-7044-4EE7-A840-833AE0451D98}"/>
              </a:ext>
            </a:extLst>
          </p:cNvPr>
          <p:cNvPicPr>
            <a:picLocks noChangeAspect="1"/>
          </p:cNvPicPr>
          <p:nvPr/>
        </p:nvPicPr>
        <p:blipFill rotWithShape="1">
          <a:blip r:embed="rId3">
            <a:extLst>
              <a:ext uri="{28A0092B-C50C-407E-A947-70E740481C1C}">
                <a14:useLocalDpi xmlns:a14="http://schemas.microsoft.com/office/drawing/2010/main" val="0"/>
              </a:ext>
            </a:extLst>
          </a:blip>
          <a:srcRect l="878" t="13680" b="15645"/>
          <a:stretch/>
        </p:blipFill>
        <p:spPr>
          <a:xfrm>
            <a:off x="0" y="-1"/>
            <a:ext cx="9144000" cy="6858001"/>
          </a:xfrm>
          <a:prstGeom prst="rect">
            <a:avLst/>
          </a:prstGeom>
        </p:spPr>
      </p:pic>
      <p:sp>
        <p:nvSpPr>
          <p:cNvPr id="2" name="Text Placeholder 1"/>
          <p:cNvSpPr>
            <a:spLocks noGrp="1"/>
          </p:cNvSpPr>
          <p:nvPr>
            <p:ph type="body" sz="quarter" idx="10"/>
          </p:nvPr>
        </p:nvSpPr>
        <p:spPr/>
        <p:txBody>
          <a:bodyPr/>
          <a:lstStyle/>
          <a:p>
            <a:r>
              <a:rPr lang="en-US" dirty="0"/>
              <a:t>Ivory lioness devouring man with gold leaf and inlays, 9th–8th centuries BC</a:t>
            </a:r>
          </a:p>
        </p:txBody>
      </p:sp>
      <p:sp>
        <p:nvSpPr>
          <p:cNvPr id="3" name="Text Placeholder 2"/>
          <p:cNvSpPr>
            <a:spLocks noGrp="1"/>
          </p:cNvSpPr>
          <p:nvPr>
            <p:ph type="body" sz="quarter" idx="12"/>
          </p:nvPr>
        </p:nvSpPr>
        <p:spPr/>
        <p:txBody>
          <a:bodyPr/>
          <a:lstStyle/>
          <a:p>
            <a:r>
              <a:rPr lang="en-US" dirty="0"/>
              <a:t>1:23</a:t>
            </a:r>
          </a:p>
        </p:txBody>
      </p:sp>
      <p:sp>
        <p:nvSpPr>
          <p:cNvPr id="4" name="Title 3"/>
          <p:cNvSpPr>
            <a:spLocks noGrp="1"/>
          </p:cNvSpPr>
          <p:nvPr>
            <p:ph type="title"/>
          </p:nvPr>
        </p:nvSpPr>
        <p:spPr/>
        <p:txBody>
          <a:bodyPr/>
          <a:lstStyle/>
          <a:p>
            <a:r>
              <a:rPr lang="en-US" dirty="0"/>
              <a:t>They were stronger than lions</a:t>
            </a:r>
          </a:p>
        </p:txBody>
      </p:sp>
    </p:spTree>
    <p:extLst>
      <p:ext uri="{BB962C8B-B14F-4D97-AF65-F5344CB8AC3E}">
        <p14:creationId xmlns:p14="http://schemas.microsoft.com/office/powerpoint/2010/main" val="193253253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Sphinx of Hatshepsut, from her temple at </a:t>
            </a:r>
            <a:r>
              <a:rPr lang="en-US" dirty="0" err="1"/>
              <a:t>Deir</a:t>
            </a:r>
            <a:r>
              <a:rPr lang="en-US" dirty="0"/>
              <a:t> el-</a:t>
            </a:r>
            <a:r>
              <a:rPr lang="en-US" dirty="0" err="1"/>
              <a:t>Bahari</a:t>
            </a:r>
            <a:r>
              <a:rPr lang="en-US" dirty="0"/>
              <a:t>, circa 1450 BC</a:t>
            </a:r>
          </a:p>
        </p:txBody>
      </p:sp>
      <p:sp>
        <p:nvSpPr>
          <p:cNvPr id="3" name="Text Placeholder 2"/>
          <p:cNvSpPr>
            <a:spLocks noGrp="1"/>
          </p:cNvSpPr>
          <p:nvPr>
            <p:ph type="body" sz="quarter" idx="12"/>
          </p:nvPr>
        </p:nvSpPr>
        <p:spPr/>
        <p:txBody>
          <a:bodyPr/>
          <a:lstStyle/>
          <a:p>
            <a:r>
              <a:rPr lang="en-US" dirty="0"/>
              <a:t>1:23</a:t>
            </a:r>
          </a:p>
        </p:txBody>
      </p:sp>
      <p:sp>
        <p:nvSpPr>
          <p:cNvPr id="4" name="Title 3"/>
          <p:cNvSpPr>
            <a:spLocks noGrp="1"/>
          </p:cNvSpPr>
          <p:nvPr>
            <p:ph type="title"/>
          </p:nvPr>
        </p:nvSpPr>
        <p:spPr/>
        <p:txBody>
          <a:bodyPr/>
          <a:lstStyle/>
          <a:p>
            <a:r>
              <a:rPr lang="en-US" dirty="0"/>
              <a:t>They were stronger than lions</a:t>
            </a:r>
          </a:p>
        </p:txBody>
      </p:sp>
      <p:pic>
        <p:nvPicPr>
          <p:cNvPr id="12290" name="Picture 2" descr="C:\Users\Kris\Documents\Bolen\04 0Adds 2012\19 Museum\US Museums\Metropolitan Museum-pcb\Egypt\5-18th Dynasty\Deir el-Bahari, Temple of Hatshepsut, sphinx of Hatshepsut, granite, 18th dynasty, adr1605232140.jpg"/>
          <p:cNvPicPr>
            <a:picLocks noChangeAspect="1" noChangeArrowheads="1"/>
          </p:cNvPicPr>
          <p:nvPr/>
        </p:nvPicPr>
        <p:blipFill rotWithShape="1">
          <a:blip r:embed="rId3">
            <a:extLst>
              <a:ext uri="{28A0092B-C50C-407E-A947-70E740481C1C}">
                <a14:useLocalDpi xmlns:a14="http://schemas.microsoft.com/office/drawing/2010/main" val="0"/>
              </a:ext>
            </a:extLst>
          </a:blip>
          <a:srcRect l="1271"/>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919189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rab woman wearing embroidered coat, mat0464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0854" y="0"/>
            <a:ext cx="4622292" cy="6858000"/>
          </a:xfrm>
          <a:prstGeom prst="rect">
            <a:avLst/>
          </a:prstGeom>
        </p:spPr>
      </p:pic>
      <p:sp>
        <p:nvSpPr>
          <p:cNvPr id="2" name="Text Placeholder 1"/>
          <p:cNvSpPr>
            <a:spLocks noGrp="1"/>
          </p:cNvSpPr>
          <p:nvPr>
            <p:ph type="body" sz="quarter" idx="10"/>
          </p:nvPr>
        </p:nvSpPr>
        <p:spPr/>
        <p:txBody>
          <a:bodyPr/>
          <a:lstStyle/>
          <a:p>
            <a:r>
              <a:rPr lang="en-US" dirty="0"/>
              <a:t>Arab woman wearing an embroidered coat</a:t>
            </a:r>
          </a:p>
        </p:txBody>
      </p:sp>
      <p:sp>
        <p:nvSpPr>
          <p:cNvPr id="3" name="Text Placeholder 2"/>
          <p:cNvSpPr>
            <a:spLocks noGrp="1"/>
          </p:cNvSpPr>
          <p:nvPr>
            <p:ph type="body" sz="quarter" idx="12"/>
          </p:nvPr>
        </p:nvSpPr>
        <p:spPr/>
        <p:txBody>
          <a:bodyPr/>
          <a:lstStyle/>
          <a:p>
            <a:r>
              <a:rPr lang="en-US" dirty="0"/>
              <a:t>1:24</a:t>
            </a:r>
          </a:p>
        </p:txBody>
      </p:sp>
      <p:sp>
        <p:nvSpPr>
          <p:cNvPr id="4" name="Title 3"/>
          <p:cNvSpPr>
            <a:spLocks noGrp="1"/>
          </p:cNvSpPr>
          <p:nvPr>
            <p:ph type="title"/>
          </p:nvPr>
        </p:nvSpPr>
        <p:spPr/>
        <p:txBody>
          <a:bodyPr/>
          <a:lstStyle/>
          <a:p>
            <a:r>
              <a:rPr lang="en-US" dirty="0"/>
              <a:t>O daughters of Israel, weep over Saul, who clothed you in scarlet</a:t>
            </a:r>
          </a:p>
        </p:txBody>
      </p:sp>
    </p:spTree>
    <p:extLst>
      <p:ext uri="{BB962C8B-B14F-4D97-AF65-F5344CB8AC3E}">
        <p14:creationId xmlns:p14="http://schemas.microsoft.com/office/powerpoint/2010/main" val="165430544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FILENAME" val="E:\Todd Sites\0 Adds\3 Judah\050701 Western Negev\sr\Ziklag, Tel Sera, from east.jpg"/>
  <p:tag name="PHOTO" val="TRUE"/>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D:\0Todd Sites new\2Samaria\Jezreel Valley\fix\sr\Jezreel Valley from Muhraqa to Moreh and Gilboa, ws052703100.jpg"/>
</p:tagLst>
</file>

<file path=ppt/tags/tag3.xml><?xml version="1.0" encoding="utf-8"?>
<p:tagLst xmlns:a="http://schemas.openxmlformats.org/drawingml/2006/main" xmlns:r="http://schemas.openxmlformats.org/officeDocument/2006/relationships" xmlns:p="http://schemas.openxmlformats.org/presentationml/2006/main">
  <p:tag name="PHOTO" val="TRUE"/>
  <p:tag name="FILENAME" val="D:\0Todd Sites new\2Samaria\Jezreel Valley\fix\sr\Jezreel Valley from Muhraqa to Moreh and Gilboa, ws052703100.jpg"/>
</p:tagLst>
</file>

<file path=ppt/tags/tag4.xml><?xml version="1.0" encoding="utf-8"?>
<p:tagLst xmlns:a="http://schemas.openxmlformats.org/drawingml/2006/main" xmlns:r="http://schemas.openxmlformats.org/officeDocument/2006/relationships" xmlns:p="http://schemas.openxmlformats.org/presentationml/2006/main">
  <p:tag name="PHOTO" val="TRUE"/>
  <p:tag name="FILENAME" val="C:\0Images\Todd Sites\0Adds\3 Judah adds\062600 Detroit trip\Sheph and Dead Sea\sr\Gath, Tell es-Safi, from Azekah, tb n062300 sr.jpg"/>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875</TotalTime>
  <Words>8841</Words>
  <Application>Microsoft Office PowerPoint</Application>
  <PresentationFormat>On-screen Show (4:3)</PresentationFormat>
  <Paragraphs>809</Paragraphs>
  <Slides>112</Slides>
  <Notes>112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112</vt:i4>
      </vt:variant>
    </vt:vector>
  </HeadingPairs>
  <TitlesOfParts>
    <vt:vector size="116" baseType="lpstr">
      <vt:lpstr>Arial</vt:lpstr>
      <vt:lpstr>Calibri</vt:lpstr>
      <vt:lpstr>Times New Roman</vt:lpstr>
      <vt:lpstr>PhotoCompanion</vt:lpstr>
      <vt:lpstr>2 Samuel 1</vt:lpstr>
      <vt:lpstr>It came to pass after the death of Saul</vt:lpstr>
      <vt:lpstr>It came to pass after the death of Saul</vt:lpstr>
      <vt:lpstr>It came to pass after the death of Saul</vt:lpstr>
      <vt:lpstr>It came to pass after the death of Saul</vt:lpstr>
      <vt:lpstr>It came to pass after the death of Saul</vt:lpstr>
      <vt:lpstr>When David had returned from the slaughter of the Amalekites</vt:lpstr>
      <vt:lpstr>When David had returned from the slaughter of the Amalekites</vt:lpstr>
      <vt:lpstr>When David had returned from the slaughter of the Amalekites</vt:lpstr>
      <vt:lpstr>When David had returned from the slaughter of the Amalekites</vt:lpstr>
      <vt:lpstr>When David had returned from the slaughter of the Amalekites</vt:lpstr>
      <vt:lpstr>When David had returned from the slaughter of the Amalekites</vt:lpstr>
      <vt:lpstr>When David had returned from the slaughter of the Amalekites</vt:lpstr>
      <vt:lpstr>When David had returned from the slaughter of the Amalekites</vt:lpstr>
      <vt:lpstr>David stayed two days in Ziklag</vt:lpstr>
      <vt:lpstr>David stayed two days in Ziklag</vt:lpstr>
      <vt:lpstr>David stayed two days in Ziklag</vt:lpstr>
      <vt:lpstr>On the third day a man came from the camp of Saul, with his clothes torn and dust on his head</vt:lpstr>
      <vt:lpstr>When he came to David, he fell to the earth and bowed down</vt:lpstr>
      <vt:lpstr>He said, “I have escaped from the camp of Israel”</vt:lpstr>
      <vt:lpstr>The people fled from the battle, and many of the people have fallen and died</vt:lpstr>
      <vt:lpstr>Saul and Jonathan his son are dead also</vt:lpstr>
      <vt:lpstr>So David inquired, “How do you know that Saul and his son Jonathan are dead?”</vt:lpstr>
      <vt:lpstr>The young man said, “By chance I happened to be upon Mount Gilboa”</vt:lpstr>
      <vt:lpstr>The young man said, “By chance I happened to be upon Mount Gilboa”</vt:lpstr>
      <vt:lpstr>The young man said, “By chance I happened to be upon Mount Gilboa”</vt:lpstr>
      <vt:lpstr>The young man said, “By chance I happened to be upon Mount Gilboa”</vt:lpstr>
      <vt:lpstr>The young man said, “By chance I happened to be upon Mount Gilboa”</vt:lpstr>
      <vt:lpstr>The young man said, “By chance I happened to be upon Mount Gilboa”</vt:lpstr>
      <vt:lpstr>The young man said, “By chance I happened to be upon Mount Gilboa”</vt:lpstr>
      <vt:lpstr>The young man said, “By chance I happened to be upon Mount Gilboa”</vt:lpstr>
      <vt:lpstr>Saul was leaning upon his spear</vt:lpstr>
      <vt:lpstr>The chariots and the horsemen followed closely behind him</vt:lpstr>
      <vt:lpstr>The chariots and the horsemen followed closely behind him</vt:lpstr>
      <vt:lpstr>The chariots and the horsemen followed closely behind him</vt:lpstr>
      <vt:lpstr>The chariots and the horsemen followed closely behind him</vt:lpstr>
      <vt:lpstr>The chariots and the horsemen followed closely behind him</vt:lpstr>
      <vt:lpstr>The chariots and the horsemen followed closely behind him</vt:lpstr>
      <vt:lpstr>He looked behind him, and when he saw me, he called to me</vt:lpstr>
      <vt:lpstr>He asked, “Who are you?” And I replied, “I am an Amalekite”</vt:lpstr>
      <vt:lpstr>He said, “Please stand before me and kill me, for agony has seized me”</vt:lpstr>
      <vt:lpstr>So I stood beside him and killed him, because I was sure that he could not live</vt:lpstr>
      <vt:lpstr>Then I took the crown that was upon his head</vt:lpstr>
      <vt:lpstr>Then I took the crown that was upon his head</vt:lpstr>
      <vt:lpstr>Then I took the crown that was upon his head and the bracelet that was on his arm</vt:lpstr>
      <vt:lpstr>Then I took the crown that was upon his head and the bracelet that was on his arm</vt:lpstr>
      <vt:lpstr>Then I took the crown that was upon his head and the bracelet that was on his arm</vt:lpstr>
      <vt:lpstr>Then I took the crown that was upon his head and the bracelet that was on his arm</vt:lpstr>
      <vt:lpstr>Then I took the crown that was upon his head and the bracelet that was on his arm</vt:lpstr>
      <vt:lpstr>Then David took hold on his clothes and tore them</vt:lpstr>
      <vt:lpstr>The men that were with him mourned and wept and fasted until evening</vt:lpstr>
      <vt:lpstr>The men that were with him mourned and wept and fasted until evening</vt:lpstr>
      <vt:lpstr>The men that were with him mourned . . . because they had fallen by the sword</vt:lpstr>
      <vt:lpstr>The young man answered, “I am the son of an alien, an Amalekite”</vt:lpstr>
      <vt:lpstr>David said, “How were you not afraid to put forth your hand to destroy Yahweh’s anointed?”</vt:lpstr>
      <vt:lpstr>David said, “How were you not afraid to put forth your hand to destroy Yahweh’s anointed?”</vt:lpstr>
      <vt:lpstr>David said, “How were you not afraid to put forth your hand to destroy Yahweh’s anointed?”</vt:lpstr>
      <vt:lpstr>Then David said, “Go near, cut him down.” Then he struck him, so that he died</vt:lpstr>
      <vt:lpstr>Then David said, “Go near, cut him down.” Then he struck him, so that he died</vt:lpstr>
      <vt:lpstr>David said, “Your blood is on your own head, for your mouth has testified against you”</vt:lpstr>
      <vt:lpstr>Then David lamented with this lamentation over Saul and over Jonathan his son</vt:lpstr>
      <vt:lpstr>Then David lamented with this lamentation over Saul and over Jonathan his son</vt:lpstr>
      <vt:lpstr>He told them to teach the children of Judah the lament of the bow</vt:lpstr>
      <vt:lpstr>Behold, it is written in the book of Jashar</vt:lpstr>
      <vt:lpstr>Behold, it is written in the book of Jashar</vt:lpstr>
      <vt:lpstr>Your glory, O Israel, is slain upon your high places! How the mighty have fallen!</vt:lpstr>
      <vt:lpstr>Tell it not in Gath</vt:lpstr>
      <vt:lpstr>Tell it not in Gath</vt:lpstr>
      <vt:lpstr>Tell it not in Gath</vt:lpstr>
      <vt:lpstr>Tell it not in Gath</vt:lpstr>
      <vt:lpstr>Proclaim it not in the streets of Ashkelon</vt:lpstr>
      <vt:lpstr>Proclaim it not in the streets of Ashkelon</vt:lpstr>
      <vt:lpstr>Proclaim it not in the streets of Ashkelon</vt:lpstr>
      <vt:lpstr>Proclaim it not in the streets of Ashkelon</vt:lpstr>
      <vt:lpstr>Proclaim it not in the streets of Ashkelon</vt:lpstr>
      <vt:lpstr>Lest the daughters of the Philistines rejoice, lest the daughters of the uncircumcised triumph</vt:lpstr>
      <vt:lpstr>Lest the daughters of the Philistines rejoice, lest the daughters of the uncircumcised triumph</vt:lpstr>
      <vt:lpstr>Lest the daughters of the Philistines rejoice, lest the daughters of the uncircumcised triumph</vt:lpstr>
      <vt:lpstr>You mountains of Gilboa, let there be no dew nor rain upon you</vt:lpstr>
      <vt:lpstr>You mountains of Gilboa, let there be no dew nor rain upon you</vt:lpstr>
      <vt:lpstr>You mountains of Gilboa, let there be no dew nor rain upon you</vt:lpstr>
      <vt:lpstr>You mountains of Gilboa, let there be no dew nor rain upon you</vt:lpstr>
      <vt:lpstr>For there the shield of the mighty was defiled</vt:lpstr>
      <vt:lpstr>For there the shield of the mighty was defiled</vt:lpstr>
      <vt:lpstr>For there the shield of the mighty was defiled</vt:lpstr>
      <vt:lpstr>The shield of Saul, not anointed with oil</vt:lpstr>
      <vt:lpstr>The bow of Jonathan did not turn back from the blood of the slain</vt:lpstr>
      <vt:lpstr>The bow of Jonathan did not turn back from the blood of the slain</vt:lpstr>
      <vt:lpstr>The bow of Jonathan did not turn back from the blood of the slain</vt:lpstr>
      <vt:lpstr>And the sword of Saul did not return empty</vt:lpstr>
      <vt:lpstr>And the sword of Saul did not return empty</vt:lpstr>
      <vt:lpstr>And the sword of Saul did not return empty</vt:lpstr>
      <vt:lpstr>Saul and Jonathan, beloved and pleasant in life, not parted in death</vt:lpstr>
      <vt:lpstr>They were swifter than eagles</vt:lpstr>
      <vt:lpstr>They were swifter than eagles</vt:lpstr>
      <vt:lpstr>They were stronger than lions</vt:lpstr>
      <vt:lpstr>They were stronger than lions</vt:lpstr>
      <vt:lpstr>They were stronger than lions</vt:lpstr>
      <vt:lpstr>O daughters of Israel, weep over Saul, who clothed you in scarlet</vt:lpstr>
      <vt:lpstr>O daughters of Israel, weep over Saul, who clothed you in scarlet</vt:lpstr>
      <vt:lpstr>O daughters of Israel, weep over Saul, who clothed you in scarlet</vt:lpstr>
      <vt:lpstr>O daughters of Israel, weep over Saul, who clothed you in scarlet</vt:lpstr>
      <vt:lpstr>O daughters of Israel, weep over Saul, who clothed you in scarlet</vt:lpstr>
      <vt:lpstr>Who put ornaments of gold upon your apparel</vt:lpstr>
      <vt:lpstr>Who put ornaments of gold upon your apparel</vt:lpstr>
      <vt:lpstr>How have the mighty fallen in the middle of the battle!</vt:lpstr>
      <vt:lpstr>Jonathan has been slain on your high places</vt:lpstr>
      <vt:lpstr>I am distressed for you, Jonathan my brother!</vt:lpstr>
      <vt:lpstr>Your love to me was more wonderful than the love of women</vt:lpstr>
      <vt:lpstr>Your love to me was more wonderful than the love of women</vt:lpstr>
      <vt:lpstr>How are the mighty fallen, and the weapons of war perished</vt:lpstr>
      <vt:lpstr>How are the mighty fallen, and the weapons of war perished</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Samuel 1, Photo Companion to the Bible</dc:title>
  <dc:subject>Photo Companion to the Bible</dc:subject>
  <dc:creator>BiblePlaces.com</dc:creator>
  <cp:lastModifiedBy>Todd Bolen</cp:lastModifiedBy>
  <cp:revision>85</cp:revision>
  <dcterms:created xsi:type="dcterms:W3CDTF">2020-04-07T20:09:38Z</dcterms:created>
  <dcterms:modified xsi:type="dcterms:W3CDTF">2021-07-19T16:53:41Z</dcterms:modified>
</cp:coreProperties>
</file>